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Lst>
  <p:notesMasterIdLst>
    <p:notesMasterId r:id="rId41"/>
  </p:notesMasterIdLst>
  <p:sldIdLst>
    <p:sldId id="336" r:id="rId7"/>
    <p:sldId id="256" r:id="rId8"/>
    <p:sldId id="338" r:id="rId9"/>
    <p:sldId id="314" r:id="rId10"/>
    <p:sldId id="341" r:id="rId11"/>
    <p:sldId id="342" r:id="rId12"/>
    <p:sldId id="312" r:id="rId13"/>
    <p:sldId id="315" r:id="rId14"/>
    <p:sldId id="343" r:id="rId15"/>
    <p:sldId id="264" r:id="rId16"/>
    <p:sldId id="318" r:id="rId17"/>
    <p:sldId id="330" r:id="rId18"/>
    <p:sldId id="319" r:id="rId19"/>
    <p:sldId id="320" r:id="rId20"/>
    <p:sldId id="296" r:id="rId21"/>
    <p:sldId id="321" r:id="rId22"/>
    <p:sldId id="305" r:id="rId23"/>
    <p:sldId id="322" r:id="rId24"/>
    <p:sldId id="323" r:id="rId25"/>
    <p:sldId id="324" r:id="rId26"/>
    <p:sldId id="352" r:id="rId27"/>
    <p:sldId id="299" r:id="rId28"/>
    <p:sldId id="301" r:id="rId29"/>
    <p:sldId id="302" r:id="rId30"/>
    <p:sldId id="347" r:id="rId31"/>
    <p:sldId id="313" r:id="rId32"/>
    <p:sldId id="316" r:id="rId33"/>
    <p:sldId id="345" r:id="rId34"/>
    <p:sldId id="348" r:id="rId35"/>
    <p:sldId id="349" r:id="rId36"/>
    <p:sldId id="350" r:id="rId37"/>
    <p:sldId id="346" r:id="rId38"/>
    <p:sldId id="333" r:id="rId39"/>
    <p:sldId id="28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B4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1" autoAdjust="0"/>
    <p:restoredTop sz="83439" autoAdjust="0"/>
  </p:normalViewPr>
  <p:slideViewPr>
    <p:cSldViewPr snapToGrid="0">
      <p:cViewPr varScale="1">
        <p:scale>
          <a:sx n="89" d="100"/>
          <a:sy n="89" d="100"/>
        </p:scale>
        <p:origin x="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ABFB4-3059-564E-9166-AEC3512DCA8E}"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8A203A7C-B045-B841-A63E-2FAF93C04B5C}">
      <dgm:prSet phldrT="[Text]"/>
      <dgm:spPr/>
      <dgm:t>
        <a:bodyPr/>
        <a:lstStyle/>
        <a:p>
          <a:r>
            <a:rPr lang="en-US" dirty="0"/>
            <a:t>Introduction and objective of AF Gender Webinar</a:t>
          </a:r>
        </a:p>
      </dgm:t>
    </dgm:pt>
    <dgm:pt modelId="{DE9AD73D-4D62-1740-9B1B-DCAE951E0E25}" type="parTrans" cxnId="{B3CA34CD-00AB-A841-870C-D954D610FC53}">
      <dgm:prSet/>
      <dgm:spPr/>
      <dgm:t>
        <a:bodyPr/>
        <a:lstStyle/>
        <a:p>
          <a:endParaRPr lang="en-US"/>
        </a:p>
      </dgm:t>
    </dgm:pt>
    <dgm:pt modelId="{7BE704B5-A1A0-E149-A70B-16C114BD509D}" type="sibTrans" cxnId="{B3CA34CD-00AB-A841-870C-D954D610FC53}">
      <dgm:prSet/>
      <dgm:spPr/>
      <dgm:t>
        <a:bodyPr/>
        <a:lstStyle/>
        <a:p>
          <a:endParaRPr lang="en-US"/>
        </a:p>
      </dgm:t>
    </dgm:pt>
    <dgm:pt modelId="{EFD09646-073A-4A4F-BD28-221E00EA3480}">
      <dgm:prSet phldrT="[Text]"/>
      <dgm:spPr/>
      <dgm:t>
        <a:bodyPr/>
        <a:lstStyle/>
        <a:p>
          <a:pPr>
            <a:buSzPts val="1050"/>
            <a:buFont typeface="Symbol" pitchFamily="2" charset="2"/>
            <a:buChar char=""/>
          </a:pPr>
          <a:r>
            <a:rPr lang="en-US" dirty="0"/>
            <a:t>Reporting gender progress in the PPR</a:t>
          </a:r>
        </a:p>
      </dgm:t>
    </dgm:pt>
    <dgm:pt modelId="{7181C805-C146-1041-BF18-6EE514336A69}" type="parTrans" cxnId="{0B4FE42E-656B-CF40-8DF4-75DF74BEC4D9}">
      <dgm:prSet/>
      <dgm:spPr/>
      <dgm:t>
        <a:bodyPr/>
        <a:lstStyle/>
        <a:p>
          <a:endParaRPr lang="en-US"/>
        </a:p>
      </dgm:t>
    </dgm:pt>
    <dgm:pt modelId="{F018C36F-17A2-8C4F-8BBF-10A2A28EE3BA}" type="sibTrans" cxnId="{0B4FE42E-656B-CF40-8DF4-75DF74BEC4D9}">
      <dgm:prSet/>
      <dgm:spPr/>
      <dgm:t>
        <a:bodyPr/>
        <a:lstStyle/>
        <a:p>
          <a:endParaRPr lang="en-US"/>
        </a:p>
      </dgm:t>
    </dgm:pt>
    <dgm:pt modelId="{E34F9BF6-C9E2-E64B-9FBE-199C22229553}">
      <dgm:prSet phldrT="[Text]"/>
      <dgm:spPr/>
      <dgm:t>
        <a:bodyPr/>
        <a:lstStyle/>
        <a:p>
          <a:r>
            <a:rPr lang="en-US" dirty="0"/>
            <a:t>Compliance to AF GP in project proposal development</a:t>
          </a:r>
        </a:p>
      </dgm:t>
    </dgm:pt>
    <dgm:pt modelId="{D361D3E6-169D-EC4E-82D0-491B386C147D}" type="parTrans" cxnId="{ECC67C6A-CE30-1945-82D7-B8B8814DC2FE}">
      <dgm:prSet/>
      <dgm:spPr/>
      <dgm:t>
        <a:bodyPr/>
        <a:lstStyle/>
        <a:p>
          <a:endParaRPr lang="en-US"/>
        </a:p>
      </dgm:t>
    </dgm:pt>
    <dgm:pt modelId="{B148A061-EDB8-8741-827A-30442F3A39FD}" type="sibTrans" cxnId="{ECC67C6A-CE30-1945-82D7-B8B8814DC2FE}">
      <dgm:prSet/>
      <dgm:spPr/>
      <dgm:t>
        <a:bodyPr/>
        <a:lstStyle/>
        <a:p>
          <a:endParaRPr lang="en-US"/>
        </a:p>
      </dgm:t>
    </dgm:pt>
    <dgm:pt modelId="{297F7787-63D0-E942-A15E-3092E8D5DACA}">
      <dgm:prSet phldrT="[Text]"/>
      <dgm:spPr/>
      <dgm:t>
        <a:bodyPr/>
        <a:lstStyle/>
        <a:p>
          <a:pPr>
            <a:buSzPts val="1050"/>
            <a:buFont typeface="Symbol" pitchFamily="2" charset="2"/>
            <a:buChar char=""/>
          </a:pPr>
          <a:r>
            <a:rPr lang="en-US" dirty="0"/>
            <a:t>Q&amp;A Session</a:t>
          </a:r>
        </a:p>
      </dgm:t>
    </dgm:pt>
    <dgm:pt modelId="{A13B1C86-23C9-2E48-A24B-4A06329F203A}" type="parTrans" cxnId="{181A3199-5F95-1B4B-AFE8-B4A2627FF75B}">
      <dgm:prSet/>
      <dgm:spPr/>
      <dgm:t>
        <a:bodyPr/>
        <a:lstStyle/>
        <a:p>
          <a:endParaRPr lang="en-US"/>
        </a:p>
      </dgm:t>
    </dgm:pt>
    <dgm:pt modelId="{6756A99F-BCFC-514E-A268-18A902B543BF}" type="sibTrans" cxnId="{181A3199-5F95-1B4B-AFE8-B4A2627FF75B}">
      <dgm:prSet/>
      <dgm:spPr/>
      <dgm:t>
        <a:bodyPr/>
        <a:lstStyle/>
        <a:p>
          <a:endParaRPr lang="en-US"/>
        </a:p>
      </dgm:t>
    </dgm:pt>
    <dgm:pt modelId="{D9D34544-600F-DC44-BF49-D79FDCCCDCC8}">
      <dgm:prSet phldrT="[Text]"/>
      <dgm:spPr/>
      <dgm:t>
        <a:bodyPr/>
        <a:lstStyle/>
        <a:p>
          <a:pPr>
            <a:buSzPts val="1050"/>
            <a:buFont typeface="Symbol" pitchFamily="2" charset="2"/>
            <a:buChar char=""/>
          </a:pPr>
          <a:r>
            <a:rPr lang="en-US" dirty="0"/>
            <a:t>IE Panel</a:t>
          </a:r>
        </a:p>
      </dgm:t>
    </dgm:pt>
    <dgm:pt modelId="{E1D73290-90A5-6E47-9F81-E455EB14ED7F}" type="parTrans" cxnId="{970EC115-D70E-4040-81A2-655BF8D236EA}">
      <dgm:prSet/>
      <dgm:spPr/>
      <dgm:t>
        <a:bodyPr/>
        <a:lstStyle/>
        <a:p>
          <a:endParaRPr lang="en-US"/>
        </a:p>
      </dgm:t>
    </dgm:pt>
    <dgm:pt modelId="{21C99113-6C88-7A48-8E4F-2E25D4F4C488}" type="sibTrans" cxnId="{970EC115-D70E-4040-81A2-655BF8D236EA}">
      <dgm:prSet/>
      <dgm:spPr/>
      <dgm:t>
        <a:bodyPr/>
        <a:lstStyle/>
        <a:p>
          <a:endParaRPr lang="en-US"/>
        </a:p>
      </dgm:t>
    </dgm:pt>
    <dgm:pt modelId="{E0F636CB-3A88-0140-ACC9-50B82E851CB6}" type="pres">
      <dgm:prSet presAssocID="{168ABFB4-3059-564E-9166-AEC3512DCA8E}" presName="Name0" presStyleCnt="0">
        <dgm:presLayoutVars>
          <dgm:chMax val="7"/>
          <dgm:chPref val="7"/>
          <dgm:dir/>
        </dgm:presLayoutVars>
      </dgm:prSet>
      <dgm:spPr/>
    </dgm:pt>
    <dgm:pt modelId="{E417AEC8-A020-8746-91D9-0843B51E1AEB}" type="pres">
      <dgm:prSet presAssocID="{168ABFB4-3059-564E-9166-AEC3512DCA8E}" presName="Name1" presStyleCnt="0"/>
      <dgm:spPr/>
    </dgm:pt>
    <dgm:pt modelId="{14A39B6E-5E2C-5249-87C5-97CD715DB307}" type="pres">
      <dgm:prSet presAssocID="{168ABFB4-3059-564E-9166-AEC3512DCA8E}" presName="cycle" presStyleCnt="0"/>
      <dgm:spPr/>
    </dgm:pt>
    <dgm:pt modelId="{DDFD5FCE-1C32-E44C-B328-D3806F0671C2}" type="pres">
      <dgm:prSet presAssocID="{168ABFB4-3059-564E-9166-AEC3512DCA8E}" presName="srcNode" presStyleLbl="node1" presStyleIdx="0" presStyleCnt="5"/>
      <dgm:spPr/>
    </dgm:pt>
    <dgm:pt modelId="{ED569473-93D6-EB4F-A199-85867D6179FB}" type="pres">
      <dgm:prSet presAssocID="{168ABFB4-3059-564E-9166-AEC3512DCA8E}" presName="conn" presStyleLbl="parChTrans1D2" presStyleIdx="0" presStyleCnt="1"/>
      <dgm:spPr/>
    </dgm:pt>
    <dgm:pt modelId="{3863BB19-E399-C143-9960-9CBA3CB4CF30}" type="pres">
      <dgm:prSet presAssocID="{168ABFB4-3059-564E-9166-AEC3512DCA8E}" presName="extraNode" presStyleLbl="node1" presStyleIdx="0" presStyleCnt="5"/>
      <dgm:spPr/>
    </dgm:pt>
    <dgm:pt modelId="{F32D7AB5-91BE-274E-8A82-2D46FA3EE875}" type="pres">
      <dgm:prSet presAssocID="{168ABFB4-3059-564E-9166-AEC3512DCA8E}" presName="dstNode" presStyleLbl="node1" presStyleIdx="0" presStyleCnt="5"/>
      <dgm:spPr/>
    </dgm:pt>
    <dgm:pt modelId="{CE99A467-D497-4044-A4C4-FE40A408E8B8}" type="pres">
      <dgm:prSet presAssocID="{8A203A7C-B045-B841-A63E-2FAF93C04B5C}" presName="text_1" presStyleLbl="node1" presStyleIdx="0" presStyleCnt="5">
        <dgm:presLayoutVars>
          <dgm:bulletEnabled val="1"/>
        </dgm:presLayoutVars>
      </dgm:prSet>
      <dgm:spPr/>
    </dgm:pt>
    <dgm:pt modelId="{9FDDF1F9-3A46-1C4F-9A39-933023F3EFD0}" type="pres">
      <dgm:prSet presAssocID="{8A203A7C-B045-B841-A63E-2FAF93C04B5C}" presName="accent_1" presStyleCnt="0"/>
      <dgm:spPr/>
    </dgm:pt>
    <dgm:pt modelId="{B99DF4F4-6C39-DC44-8D2F-CCDF117E6692}" type="pres">
      <dgm:prSet presAssocID="{8A203A7C-B045-B841-A63E-2FAF93C04B5C}" presName="accentRepeatNode" presStyleLbl="solidFgAcc1" presStyleIdx="0" presStyleCnt="5"/>
      <dgm:spPr/>
    </dgm:pt>
    <dgm:pt modelId="{0F9FC196-8070-C546-85A6-51B91022CF56}" type="pres">
      <dgm:prSet presAssocID="{E34F9BF6-C9E2-E64B-9FBE-199C22229553}" presName="text_2" presStyleLbl="node1" presStyleIdx="1" presStyleCnt="5">
        <dgm:presLayoutVars>
          <dgm:bulletEnabled val="1"/>
        </dgm:presLayoutVars>
      </dgm:prSet>
      <dgm:spPr/>
    </dgm:pt>
    <dgm:pt modelId="{C653BEB2-69D8-C341-A431-FA9B0FBCA630}" type="pres">
      <dgm:prSet presAssocID="{E34F9BF6-C9E2-E64B-9FBE-199C22229553}" presName="accent_2" presStyleCnt="0"/>
      <dgm:spPr/>
    </dgm:pt>
    <dgm:pt modelId="{525F000C-4A1E-7F4E-A289-A9F5BA80177C}" type="pres">
      <dgm:prSet presAssocID="{E34F9BF6-C9E2-E64B-9FBE-199C22229553}" presName="accentRepeatNode" presStyleLbl="solidFgAcc1" presStyleIdx="1" presStyleCnt="5"/>
      <dgm:spPr/>
    </dgm:pt>
    <dgm:pt modelId="{D376C566-A28C-E345-BB98-F6FBE58E36AD}" type="pres">
      <dgm:prSet presAssocID="{EFD09646-073A-4A4F-BD28-221E00EA3480}" presName="text_3" presStyleLbl="node1" presStyleIdx="2" presStyleCnt="5">
        <dgm:presLayoutVars>
          <dgm:bulletEnabled val="1"/>
        </dgm:presLayoutVars>
      </dgm:prSet>
      <dgm:spPr/>
    </dgm:pt>
    <dgm:pt modelId="{41A8E5DA-4694-454B-A298-9CAF5CD1DEC3}" type="pres">
      <dgm:prSet presAssocID="{EFD09646-073A-4A4F-BD28-221E00EA3480}" presName="accent_3" presStyleCnt="0"/>
      <dgm:spPr/>
    </dgm:pt>
    <dgm:pt modelId="{6EDB5095-136D-6E49-994C-EF18D9E03582}" type="pres">
      <dgm:prSet presAssocID="{EFD09646-073A-4A4F-BD28-221E00EA3480}" presName="accentRepeatNode" presStyleLbl="solidFgAcc1" presStyleIdx="2" presStyleCnt="5"/>
      <dgm:spPr/>
    </dgm:pt>
    <dgm:pt modelId="{9A7475A9-66C9-3B46-98D9-7B3C6A1A30A5}" type="pres">
      <dgm:prSet presAssocID="{297F7787-63D0-E942-A15E-3092E8D5DACA}" presName="text_4" presStyleLbl="node1" presStyleIdx="3" presStyleCnt="5">
        <dgm:presLayoutVars>
          <dgm:bulletEnabled val="1"/>
        </dgm:presLayoutVars>
      </dgm:prSet>
      <dgm:spPr/>
    </dgm:pt>
    <dgm:pt modelId="{1EA977CD-4EEE-F14E-86BD-83FF91F7641E}" type="pres">
      <dgm:prSet presAssocID="{297F7787-63D0-E942-A15E-3092E8D5DACA}" presName="accent_4" presStyleCnt="0"/>
      <dgm:spPr/>
    </dgm:pt>
    <dgm:pt modelId="{C4457B57-2F79-3647-BFFE-FA9E60E6ECAC}" type="pres">
      <dgm:prSet presAssocID="{297F7787-63D0-E942-A15E-3092E8D5DACA}" presName="accentRepeatNode" presStyleLbl="solidFgAcc1" presStyleIdx="3" presStyleCnt="5"/>
      <dgm:spPr/>
    </dgm:pt>
    <dgm:pt modelId="{8406B6F0-E69D-024C-A203-9FEA2F634036}" type="pres">
      <dgm:prSet presAssocID="{D9D34544-600F-DC44-BF49-D79FDCCCDCC8}" presName="text_5" presStyleLbl="node1" presStyleIdx="4" presStyleCnt="5">
        <dgm:presLayoutVars>
          <dgm:bulletEnabled val="1"/>
        </dgm:presLayoutVars>
      </dgm:prSet>
      <dgm:spPr/>
    </dgm:pt>
    <dgm:pt modelId="{E7FBCD98-D7BE-E642-898F-F637337146CA}" type="pres">
      <dgm:prSet presAssocID="{D9D34544-600F-DC44-BF49-D79FDCCCDCC8}" presName="accent_5" presStyleCnt="0"/>
      <dgm:spPr/>
    </dgm:pt>
    <dgm:pt modelId="{E6C9BA1F-BA3E-0A45-97FC-032EAEA9A3C1}" type="pres">
      <dgm:prSet presAssocID="{D9D34544-600F-DC44-BF49-D79FDCCCDCC8}" presName="accentRepeatNode" presStyleLbl="solidFgAcc1" presStyleIdx="4" presStyleCnt="5"/>
      <dgm:spPr/>
    </dgm:pt>
  </dgm:ptLst>
  <dgm:cxnLst>
    <dgm:cxn modelId="{970EC115-D70E-4040-81A2-655BF8D236EA}" srcId="{168ABFB4-3059-564E-9166-AEC3512DCA8E}" destId="{D9D34544-600F-DC44-BF49-D79FDCCCDCC8}" srcOrd="4" destOrd="0" parTransId="{E1D73290-90A5-6E47-9F81-E455EB14ED7F}" sibTransId="{21C99113-6C88-7A48-8E4F-2E25D4F4C488}"/>
    <dgm:cxn modelId="{0B4FE42E-656B-CF40-8DF4-75DF74BEC4D9}" srcId="{168ABFB4-3059-564E-9166-AEC3512DCA8E}" destId="{EFD09646-073A-4A4F-BD28-221E00EA3480}" srcOrd="2" destOrd="0" parTransId="{7181C805-C146-1041-BF18-6EE514336A69}" sibTransId="{F018C36F-17A2-8C4F-8BBF-10A2A28EE3BA}"/>
    <dgm:cxn modelId="{E8A7E34C-7805-7D48-81DE-839EDB30EDF8}" type="presOf" srcId="{7BE704B5-A1A0-E149-A70B-16C114BD509D}" destId="{ED569473-93D6-EB4F-A199-85867D6179FB}" srcOrd="0" destOrd="0" presId="urn:microsoft.com/office/officeart/2008/layout/VerticalCurvedList"/>
    <dgm:cxn modelId="{03E17B5E-0AB5-1B45-A3D5-A3EFE28C920F}" type="presOf" srcId="{297F7787-63D0-E942-A15E-3092E8D5DACA}" destId="{9A7475A9-66C9-3B46-98D9-7B3C6A1A30A5}" srcOrd="0" destOrd="0" presId="urn:microsoft.com/office/officeart/2008/layout/VerticalCurvedList"/>
    <dgm:cxn modelId="{ECC67C6A-CE30-1945-82D7-B8B8814DC2FE}" srcId="{168ABFB4-3059-564E-9166-AEC3512DCA8E}" destId="{E34F9BF6-C9E2-E64B-9FBE-199C22229553}" srcOrd="1" destOrd="0" parTransId="{D361D3E6-169D-EC4E-82D0-491B386C147D}" sibTransId="{B148A061-EDB8-8741-827A-30442F3A39FD}"/>
    <dgm:cxn modelId="{49E6816E-E818-9645-8372-D598EEB676FB}" type="presOf" srcId="{168ABFB4-3059-564E-9166-AEC3512DCA8E}" destId="{E0F636CB-3A88-0140-ACC9-50B82E851CB6}" srcOrd="0" destOrd="0" presId="urn:microsoft.com/office/officeart/2008/layout/VerticalCurvedList"/>
    <dgm:cxn modelId="{EAB64E7B-034E-D84F-A481-B30877D2579A}" type="presOf" srcId="{8A203A7C-B045-B841-A63E-2FAF93C04B5C}" destId="{CE99A467-D497-4044-A4C4-FE40A408E8B8}" srcOrd="0" destOrd="0" presId="urn:microsoft.com/office/officeart/2008/layout/VerticalCurvedList"/>
    <dgm:cxn modelId="{181A3199-5F95-1B4B-AFE8-B4A2627FF75B}" srcId="{168ABFB4-3059-564E-9166-AEC3512DCA8E}" destId="{297F7787-63D0-E942-A15E-3092E8D5DACA}" srcOrd="3" destOrd="0" parTransId="{A13B1C86-23C9-2E48-A24B-4A06329F203A}" sibTransId="{6756A99F-BCFC-514E-A268-18A902B543BF}"/>
    <dgm:cxn modelId="{3AD10EA4-9889-D441-B38B-0DBAEB59D1C4}" type="presOf" srcId="{E34F9BF6-C9E2-E64B-9FBE-199C22229553}" destId="{0F9FC196-8070-C546-85A6-51B91022CF56}" srcOrd="0" destOrd="0" presId="urn:microsoft.com/office/officeart/2008/layout/VerticalCurvedList"/>
    <dgm:cxn modelId="{B3CA34CD-00AB-A841-870C-D954D610FC53}" srcId="{168ABFB4-3059-564E-9166-AEC3512DCA8E}" destId="{8A203A7C-B045-B841-A63E-2FAF93C04B5C}" srcOrd="0" destOrd="0" parTransId="{DE9AD73D-4D62-1740-9B1B-DCAE951E0E25}" sibTransId="{7BE704B5-A1A0-E149-A70B-16C114BD509D}"/>
    <dgm:cxn modelId="{44D17EDB-561E-FA45-82C8-B5050636D370}" type="presOf" srcId="{EFD09646-073A-4A4F-BD28-221E00EA3480}" destId="{D376C566-A28C-E345-BB98-F6FBE58E36AD}" srcOrd="0" destOrd="0" presId="urn:microsoft.com/office/officeart/2008/layout/VerticalCurvedList"/>
    <dgm:cxn modelId="{770C0EFD-1DBC-F548-A174-31D62F37926A}" type="presOf" srcId="{D9D34544-600F-DC44-BF49-D79FDCCCDCC8}" destId="{8406B6F0-E69D-024C-A203-9FEA2F634036}" srcOrd="0" destOrd="0" presId="urn:microsoft.com/office/officeart/2008/layout/VerticalCurvedList"/>
    <dgm:cxn modelId="{F0C51D18-8A6E-4741-9EF1-EF72F67A668C}" type="presParOf" srcId="{E0F636CB-3A88-0140-ACC9-50B82E851CB6}" destId="{E417AEC8-A020-8746-91D9-0843B51E1AEB}" srcOrd="0" destOrd="0" presId="urn:microsoft.com/office/officeart/2008/layout/VerticalCurvedList"/>
    <dgm:cxn modelId="{54FF6BFB-2371-3242-9F91-990226A93EF9}" type="presParOf" srcId="{E417AEC8-A020-8746-91D9-0843B51E1AEB}" destId="{14A39B6E-5E2C-5249-87C5-97CD715DB307}" srcOrd="0" destOrd="0" presId="urn:microsoft.com/office/officeart/2008/layout/VerticalCurvedList"/>
    <dgm:cxn modelId="{8645EA39-9AFE-404B-A4A5-A44DF0A4EA86}" type="presParOf" srcId="{14A39B6E-5E2C-5249-87C5-97CD715DB307}" destId="{DDFD5FCE-1C32-E44C-B328-D3806F0671C2}" srcOrd="0" destOrd="0" presId="urn:microsoft.com/office/officeart/2008/layout/VerticalCurvedList"/>
    <dgm:cxn modelId="{360AED08-EFB6-554B-9C71-AE02A9500D63}" type="presParOf" srcId="{14A39B6E-5E2C-5249-87C5-97CD715DB307}" destId="{ED569473-93D6-EB4F-A199-85867D6179FB}" srcOrd="1" destOrd="0" presId="urn:microsoft.com/office/officeart/2008/layout/VerticalCurvedList"/>
    <dgm:cxn modelId="{60B86034-254E-0948-A76B-3215FBA672FB}" type="presParOf" srcId="{14A39B6E-5E2C-5249-87C5-97CD715DB307}" destId="{3863BB19-E399-C143-9960-9CBA3CB4CF30}" srcOrd="2" destOrd="0" presId="urn:microsoft.com/office/officeart/2008/layout/VerticalCurvedList"/>
    <dgm:cxn modelId="{B6EFBACC-85BA-E24D-B81A-4E140B23D130}" type="presParOf" srcId="{14A39B6E-5E2C-5249-87C5-97CD715DB307}" destId="{F32D7AB5-91BE-274E-8A82-2D46FA3EE875}" srcOrd="3" destOrd="0" presId="urn:microsoft.com/office/officeart/2008/layout/VerticalCurvedList"/>
    <dgm:cxn modelId="{831724A0-C970-AA4A-8138-29FEFBED29D1}" type="presParOf" srcId="{E417AEC8-A020-8746-91D9-0843B51E1AEB}" destId="{CE99A467-D497-4044-A4C4-FE40A408E8B8}" srcOrd="1" destOrd="0" presId="urn:microsoft.com/office/officeart/2008/layout/VerticalCurvedList"/>
    <dgm:cxn modelId="{8FF41E91-5AA4-814D-8826-1A58C19F025C}" type="presParOf" srcId="{E417AEC8-A020-8746-91D9-0843B51E1AEB}" destId="{9FDDF1F9-3A46-1C4F-9A39-933023F3EFD0}" srcOrd="2" destOrd="0" presId="urn:microsoft.com/office/officeart/2008/layout/VerticalCurvedList"/>
    <dgm:cxn modelId="{0746EB90-A77D-AD47-960B-08667BC30E0C}" type="presParOf" srcId="{9FDDF1F9-3A46-1C4F-9A39-933023F3EFD0}" destId="{B99DF4F4-6C39-DC44-8D2F-CCDF117E6692}" srcOrd="0" destOrd="0" presId="urn:microsoft.com/office/officeart/2008/layout/VerticalCurvedList"/>
    <dgm:cxn modelId="{D590B698-24F9-1B48-BF38-70001FFECC0D}" type="presParOf" srcId="{E417AEC8-A020-8746-91D9-0843B51E1AEB}" destId="{0F9FC196-8070-C546-85A6-51B91022CF56}" srcOrd="3" destOrd="0" presId="urn:microsoft.com/office/officeart/2008/layout/VerticalCurvedList"/>
    <dgm:cxn modelId="{0CF7BD63-B4EE-9A44-BD8D-90F49D135233}" type="presParOf" srcId="{E417AEC8-A020-8746-91D9-0843B51E1AEB}" destId="{C653BEB2-69D8-C341-A431-FA9B0FBCA630}" srcOrd="4" destOrd="0" presId="urn:microsoft.com/office/officeart/2008/layout/VerticalCurvedList"/>
    <dgm:cxn modelId="{BB8B92A8-FFF2-E84A-AA50-D6B69DFD1C75}" type="presParOf" srcId="{C653BEB2-69D8-C341-A431-FA9B0FBCA630}" destId="{525F000C-4A1E-7F4E-A289-A9F5BA80177C}" srcOrd="0" destOrd="0" presId="urn:microsoft.com/office/officeart/2008/layout/VerticalCurvedList"/>
    <dgm:cxn modelId="{E3507D4B-77F2-694E-B7C9-3D3E4FB645C6}" type="presParOf" srcId="{E417AEC8-A020-8746-91D9-0843B51E1AEB}" destId="{D376C566-A28C-E345-BB98-F6FBE58E36AD}" srcOrd="5" destOrd="0" presId="urn:microsoft.com/office/officeart/2008/layout/VerticalCurvedList"/>
    <dgm:cxn modelId="{2D3BBB29-A237-6740-8B07-0D7394CB70AB}" type="presParOf" srcId="{E417AEC8-A020-8746-91D9-0843B51E1AEB}" destId="{41A8E5DA-4694-454B-A298-9CAF5CD1DEC3}" srcOrd="6" destOrd="0" presId="urn:microsoft.com/office/officeart/2008/layout/VerticalCurvedList"/>
    <dgm:cxn modelId="{01DEDB2C-D240-9648-A970-2DD19B0D214A}" type="presParOf" srcId="{41A8E5DA-4694-454B-A298-9CAF5CD1DEC3}" destId="{6EDB5095-136D-6E49-994C-EF18D9E03582}" srcOrd="0" destOrd="0" presId="urn:microsoft.com/office/officeart/2008/layout/VerticalCurvedList"/>
    <dgm:cxn modelId="{7923E2AC-A383-5844-B62D-EADC2C4FBCB1}" type="presParOf" srcId="{E417AEC8-A020-8746-91D9-0843B51E1AEB}" destId="{9A7475A9-66C9-3B46-98D9-7B3C6A1A30A5}" srcOrd="7" destOrd="0" presId="urn:microsoft.com/office/officeart/2008/layout/VerticalCurvedList"/>
    <dgm:cxn modelId="{9FD09263-2A2E-B54A-B938-CF28BCFDEE37}" type="presParOf" srcId="{E417AEC8-A020-8746-91D9-0843B51E1AEB}" destId="{1EA977CD-4EEE-F14E-86BD-83FF91F7641E}" srcOrd="8" destOrd="0" presId="urn:microsoft.com/office/officeart/2008/layout/VerticalCurvedList"/>
    <dgm:cxn modelId="{7F9F0527-68BF-A54F-B728-539BC799BE1E}" type="presParOf" srcId="{1EA977CD-4EEE-F14E-86BD-83FF91F7641E}" destId="{C4457B57-2F79-3647-BFFE-FA9E60E6ECAC}" srcOrd="0" destOrd="0" presId="urn:microsoft.com/office/officeart/2008/layout/VerticalCurvedList"/>
    <dgm:cxn modelId="{098C47B4-8A8F-7348-81D4-8C12130814E4}" type="presParOf" srcId="{E417AEC8-A020-8746-91D9-0843B51E1AEB}" destId="{8406B6F0-E69D-024C-A203-9FEA2F634036}" srcOrd="9" destOrd="0" presId="urn:microsoft.com/office/officeart/2008/layout/VerticalCurvedList"/>
    <dgm:cxn modelId="{899A89C6-B199-8344-989B-E6EE2A184D04}" type="presParOf" srcId="{E417AEC8-A020-8746-91D9-0843B51E1AEB}" destId="{E7FBCD98-D7BE-E642-898F-F637337146CA}" srcOrd="10" destOrd="0" presId="urn:microsoft.com/office/officeart/2008/layout/VerticalCurvedList"/>
    <dgm:cxn modelId="{483DC468-E909-9140-88EE-9A335FE9FFE5}" type="presParOf" srcId="{E7FBCD98-D7BE-E642-898F-F637337146CA}" destId="{E6C9BA1F-BA3E-0A45-97FC-032EAEA9A3C1}"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54889D-0121-044C-AAD2-E52657283F05}"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en-US"/>
        </a:p>
      </dgm:t>
    </dgm:pt>
    <dgm:pt modelId="{95CE8204-8E04-854E-B707-1BC6EFA02E7C}">
      <dgm:prSet phldrT="[Text]"/>
      <dgm:spPr/>
      <dgm:t>
        <a:bodyPr/>
        <a:lstStyle/>
        <a:p>
          <a:r>
            <a:rPr lang="en-US" dirty="0"/>
            <a:t>Intersectionality Approach</a:t>
          </a:r>
        </a:p>
      </dgm:t>
    </dgm:pt>
    <dgm:pt modelId="{93EB822E-3B32-C744-9EB6-AE56AD651EA7}" type="parTrans" cxnId="{073CF914-A075-AA46-A679-D9A2CB844E2E}">
      <dgm:prSet/>
      <dgm:spPr/>
      <dgm:t>
        <a:bodyPr/>
        <a:lstStyle/>
        <a:p>
          <a:endParaRPr lang="en-US"/>
        </a:p>
      </dgm:t>
    </dgm:pt>
    <dgm:pt modelId="{D479CF25-E768-544B-9F2E-62A29B4F32FE}" type="sibTrans" cxnId="{073CF914-A075-AA46-A679-D9A2CB844E2E}">
      <dgm:prSet/>
      <dgm:spPr/>
      <dgm:t>
        <a:bodyPr/>
        <a:lstStyle/>
        <a:p>
          <a:endParaRPr lang="en-US"/>
        </a:p>
      </dgm:t>
    </dgm:pt>
    <dgm:pt modelId="{6DEF2957-1930-0244-B108-D1459B0A1C45}">
      <dgm:prSet phldrT="[Text]"/>
      <dgm:spPr/>
      <dgm:t>
        <a:bodyPr/>
        <a:lstStyle/>
        <a:p>
          <a:r>
            <a:rPr lang="en-US" dirty="0"/>
            <a:t>“Do no harm” + “Do good”</a:t>
          </a:r>
        </a:p>
      </dgm:t>
    </dgm:pt>
    <dgm:pt modelId="{CBF230F8-7818-C945-8E86-B2E2F8604510}" type="parTrans" cxnId="{2AEC76E1-E54B-914C-8BE2-2C9A23E8B3C2}">
      <dgm:prSet/>
      <dgm:spPr/>
      <dgm:t>
        <a:bodyPr/>
        <a:lstStyle/>
        <a:p>
          <a:endParaRPr lang="en-US"/>
        </a:p>
      </dgm:t>
    </dgm:pt>
    <dgm:pt modelId="{A0BA5449-0B0C-3F46-B211-89DC4361395F}" type="sibTrans" cxnId="{2AEC76E1-E54B-914C-8BE2-2C9A23E8B3C2}">
      <dgm:prSet/>
      <dgm:spPr/>
      <dgm:t>
        <a:bodyPr/>
        <a:lstStyle/>
        <a:p>
          <a:endParaRPr lang="en-US"/>
        </a:p>
      </dgm:t>
    </dgm:pt>
    <dgm:pt modelId="{8CE4DE8F-CF7D-6842-84BF-4CC07DEE7BE8}">
      <dgm:prSet phldrT="[Text]"/>
      <dgm:spPr/>
      <dgm:t>
        <a:bodyPr/>
        <a:lstStyle/>
        <a:p>
          <a:r>
            <a:rPr lang="en-US" dirty="0"/>
            <a:t>Gender-responsive (towards gender-transformative)</a:t>
          </a:r>
        </a:p>
      </dgm:t>
    </dgm:pt>
    <dgm:pt modelId="{41A108AD-6490-A346-BAC7-D66ABB921812}" type="parTrans" cxnId="{1C41E7B0-0CD1-6F4F-B74B-A7D2799125A4}">
      <dgm:prSet/>
      <dgm:spPr/>
      <dgm:t>
        <a:bodyPr/>
        <a:lstStyle/>
        <a:p>
          <a:endParaRPr lang="en-US"/>
        </a:p>
      </dgm:t>
    </dgm:pt>
    <dgm:pt modelId="{8251F12B-302E-9343-8CA7-851A6F79EAE3}" type="sibTrans" cxnId="{1C41E7B0-0CD1-6F4F-B74B-A7D2799125A4}">
      <dgm:prSet/>
      <dgm:spPr/>
      <dgm:t>
        <a:bodyPr/>
        <a:lstStyle/>
        <a:p>
          <a:endParaRPr lang="en-US"/>
        </a:p>
      </dgm:t>
    </dgm:pt>
    <dgm:pt modelId="{8B333865-8B82-8C4E-B37E-CD2D211E7AC9}" type="pres">
      <dgm:prSet presAssocID="{9254889D-0121-044C-AAD2-E52657283F05}" presName="linear" presStyleCnt="0">
        <dgm:presLayoutVars>
          <dgm:dir/>
          <dgm:animLvl val="lvl"/>
          <dgm:resizeHandles val="exact"/>
        </dgm:presLayoutVars>
      </dgm:prSet>
      <dgm:spPr/>
    </dgm:pt>
    <dgm:pt modelId="{D7DFA9C5-E1DB-6244-9035-EEED2A0B670D}" type="pres">
      <dgm:prSet presAssocID="{8CE4DE8F-CF7D-6842-84BF-4CC07DEE7BE8}" presName="parentLin" presStyleCnt="0"/>
      <dgm:spPr/>
    </dgm:pt>
    <dgm:pt modelId="{E7015753-BD5D-B945-A903-2D43530D7137}" type="pres">
      <dgm:prSet presAssocID="{8CE4DE8F-CF7D-6842-84BF-4CC07DEE7BE8}" presName="parentLeftMargin" presStyleLbl="node1" presStyleIdx="0" presStyleCnt="3"/>
      <dgm:spPr/>
    </dgm:pt>
    <dgm:pt modelId="{4C1AAAAF-D5C2-0142-A120-336492C10611}" type="pres">
      <dgm:prSet presAssocID="{8CE4DE8F-CF7D-6842-84BF-4CC07DEE7BE8}" presName="parentText" presStyleLbl="node1" presStyleIdx="0" presStyleCnt="3">
        <dgm:presLayoutVars>
          <dgm:chMax val="0"/>
          <dgm:bulletEnabled val="1"/>
        </dgm:presLayoutVars>
      </dgm:prSet>
      <dgm:spPr/>
    </dgm:pt>
    <dgm:pt modelId="{BD496B87-D3D8-CC43-AE49-10CEFE5E3938}" type="pres">
      <dgm:prSet presAssocID="{8CE4DE8F-CF7D-6842-84BF-4CC07DEE7BE8}" presName="negativeSpace" presStyleCnt="0"/>
      <dgm:spPr/>
    </dgm:pt>
    <dgm:pt modelId="{FFE5A617-BDA2-A54A-B6F2-1ACC2C3F1D44}" type="pres">
      <dgm:prSet presAssocID="{8CE4DE8F-CF7D-6842-84BF-4CC07DEE7BE8}" presName="childText" presStyleLbl="conFgAcc1" presStyleIdx="0" presStyleCnt="3">
        <dgm:presLayoutVars>
          <dgm:bulletEnabled val="1"/>
        </dgm:presLayoutVars>
      </dgm:prSet>
      <dgm:spPr/>
    </dgm:pt>
    <dgm:pt modelId="{C6A36912-F303-7C47-8C13-7B67DDC2F2F8}" type="pres">
      <dgm:prSet presAssocID="{8251F12B-302E-9343-8CA7-851A6F79EAE3}" presName="spaceBetweenRectangles" presStyleCnt="0"/>
      <dgm:spPr/>
    </dgm:pt>
    <dgm:pt modelId="{7E0D2C83-58CE-4048-8C23-FB5A4AC8282D}" type="pres">
      <dgm:prSet presAssocID="{95CE8204-8E04-854E-B707-1BC6EFA02E7C}" presName="parentLin" presStyleCnt="0"/>
      <dgm:spPr/>
    </dgm:pt>
    <dgm:pt modelId="{B1FB8436-92B5-764D-A2F2-FB3733FA4F44}" type="pres">
      <dgm:prSet presAssocID="{95CE8204-8E04-854E-B707-1BC6EFA02E7C}" presName="parentLeftMargin" presStyleLbl="node1" presStyleIdx="0" presStyleCnt="3"/>
      <dgm:spPr/>
    </dgm:pt>
    <dgm:pt modelId="{00DDE6BC-4316-C544-8ADF-89ADAD29BDF1}" type="pres">
      <dgm:prSet presAssocID="{95CE8204-8E04-854E-B707-1BC6EFA02E7C}" presName="parentText" presStyleLbl="node1" presStyleIdx="1" presStyleCnt="3">
        <dgm:presLayoutVars>
          <dgm:chMax val="0"/>
          <dgm:bulletEnabled val="1"/>
        </dgm:presLayoutVars>
      </dgm:prSet>
      <dgm:spPr/>
    </dgm:pt>
    <dgm:pt modelId="{C7FEE9D3-2297-5444-BC30-E5A6C875AC5E}" type="pres">
      <dgm:prSet presAssocID="{95CE8204-8E04-854E-B707-1BC6EFA02E7C}" presName="negativeSpace" presStyleCnt="0"/>
      <dgm:spPr/>
    </dgm:pt>
    <dgm:pt modelId="{D7F71622-3083-8D4D-BE1B-4330EC5FE537}" type="pres">
      <dgm:prSet presAssocID="{95CE8204-8E04-854E-B707-1BC6EFA02E7C}" presName="childText" presStyleLbl="conFgAcc1" presStyleIdx="1" presStyleCnt="3">
        <dgm:presLayoutVars>
          <dgm:bulletEnabled val="1"/>
        </dgm:presLayoutVars>
      </dgm:prSet>
      <dgm:spPr/>
    </dgm:pt>
    <dgm:pt modelId="{E68175FF-8E46-4047-BE26-AB01A8415CEE}" type="pres">
      <dgm:prSet presAssocID="{D479CF25-E768-544B-9F2E-62A29B4F32FE}" presName="spaceBetweenRectangles" presStyleCnt="0"/>
      <dgm:spPr/>
    </dgm:pt>
    <dgm:pt modelId="{97416C9A-C638-7546-BF1D-2C5A8C5D9FA5}" type="pres">
      <dgm:prSet presAssocID="{6DEF2957-1930-0244-B108-D1459B0A1C45}" presName="parentLin" presStyleCnt="0"/>
      <dgm:spPr/>
    </dgm:pt>
    <dgm:pt modelId="{47A12BAB-F907-034B-9C0D-6E7E08C8DAE7}" type="pres">
      <dgm:prSet presAssocID="{6DEF2957-1930-0244-B108-D1459B0A1C45}" presName="parentLeftMargin" presStyleLbl="node1" presStyleIdx="1" presStyleCnt="3"/>
      <dgm:spPr/>
    </dgm:pt>
    <dgm:pt modelId="{A9110B8D-2ED8-3448-B5D2-B9A79134F2EE}" type="pres">
      <dgm:prSet presAssocID="{6DEF2957-1930-0244-B108-D1459B0A1C45}" presName="parentText" presStyleLbl="node1" presStyleIdx="2" presStyleCnt="3">
        <dgm:presLayoutVars>
          <dgm:chMax val="0"/>
          <dgm:bulletEnabled val="1"/>
        </dgm:presLayoutVars>
      </dgm:prSet>
      <dgm:spPr/>
    </dgm:pt>
    <dgm:pt modelId="{2D2B9B96-E7AD-B84A-83B8-A97604C127D2}" type="pres">
      <dgm:prSet presAssocID="{6DEF2957-1930-0244-B108-D1459B0A1C45}" presName="negativeSpace" presStyleCnt="0"/>
      <dgm:spPr/>
    </dgm:pt>
    <dgm:pt modelId="{BE03DD35-D7E6-AE43-8DE9-A32BB339210F}" type="pres">
      <dgm:prSet presAssocID="{6DEF2957-1930-0244-B108-D1459B0A1C45}" presName="childText" presStyleLbl="conFgAcc1" presStyleIdx="2" presStyleCnt="3">
        <dgm:presLayoutVars>
          <dgm:bulletEnabled val="1"/>
        </dgm:presLayoutVars>
      </dgm:prSet>
      <dgm:spPr/>
    </dgm:pt>
  </dgm:ptLst>
  <dgm:cxnLst>
    <dgm:cxn modelId="{073CF914-A075-AA46-A679-D9A2CB844E2E}" srcId="{9254889D-0121-044C-AAD2-E52657283F05}" destId="{95CE8204-8E04-854E-B707-1BC6EFA02E7C}" srcOrd="1" destOrd="0" parTransId="{93EB822E-3B32-C744-9EB6-AE56AD651EA7}" sibTransId="{D479CF25-E768-544B-9F2E-62A29B4F32FE}"/>
    <dgm:cxn modelId="{D1598735-B020-AD46-8511-AB53B0DC01C6}" type="presOf" srcId="{95CE8204-8E04-854E-B707-1BC6EFA02E7C}" destId="{B1FB8436-92B5-764D-A2F2-FB3733FA4F44}" srcOrd="0" destOrd="0" presId="urn:microsoft.com/office/officeart/2005/8/layout/list1"/>
    <dgm:cxn modelId="{E28C3A4E-85FF-7C4D-8445-ED0583E67D45}" type="presOf" srcId="{6DEF2957-1930-0244-B108-D1459B0A1C45}" destId="{47A12BAB-F907-034B-9C0D-6E7E08C8DAE7}" srcOrd="0" destOrd="0" presId="urn:microsoft.com/office/officeart/2005/8/layout/list1"/>
    <dgm:cxn modelId="{ED638C8A-85EE-5F4E-A861-FE977377FDAE}" type="presOf" srcId="{8CE4DE8F-CF7D-6842-84BF-4CC07DEE7BE8}" destId="{E7015753-BD5D-B945-A903-2D43530D7137}" srcOrd="0" destOrd="0" presId="urn:microsoft.com/office/officeart/2005/8/layout/list1"/>
    <dgm:cxn modelId="{A1D1559A-C181-4E47-9D87-0C6682696162}" type="presOf" srcId="{95CE8204-8E04-854E-B707-1BC6EFA02E7C}" destId="{00DDE6BC-4316-C544-8ADF-89ADAD29BDF1}" srcOrd="1" destOrd="0" presId="urn:microsoft.com/office/officeart/2005/8/layout/list1"/>
    <dgm:cxn modelId="{26AC46AF-3838-8B41-9A48-20E64B36365A}" type="presOf" srcId="{9254889D-0121-044C-AAD2-E52657283F05}" destId="{8B333865-8B82-8C4E-B37E-CD2D211E7AC9}" srcOrd="0" destOrd="0" presId="urn:microsoft.com/office/officeart/2005/8/layout/list1"/>
    <dgm:cxn modelId="{1C41E7B0-0CD1-6F4F-B74B-A7D2799125A4}" srcId="{9254889D-0121-044C-AAD2-E52657283F05}" destId="{8CE4DE8F-CF7D-6842-84BF-4CC07DEE7BE8}" srcOrd="0" destOrd="0" parTransId="{41A108AD-6490-A346-BAC7-D66ABB921812}" sibTransId="{8251F12B-302E-9343-8CA7-851A6F79EAE3}"/>
    <dgm:cxn modelId="{C69B85C3-F7C3-A641-9C2C-D34A1397A4EB}" type="presOf" srcId="{8CE4DE8F-CF7D-6842-84BF-4CC07DEE7BE8}" destId="{4C1AAAAF-D5C2-0142-A120-336492C10611}" srcOrd="1" destOrd="0" presId="urn:microsoft.com/office/officeart/2005/8/layout/list1"/>
    <dgm:cxn modelId="{2AEC76E1-E54B-914C-8BE2-2C9A23E8B3C2}" srcId="{9254889D-0121-044C-AAD2-E52657283F05}" destId="{6DEF2957-1930-0244-B108-D1459B0A1C45}" srcOrd="2" destOrd="0" parTransId="{CBF230F8-7818-C945-8E86-B2E2F8604510}" sibTransId="{A0BA5449-0B0C-3F46-B211-89DC4361395F}"/>
    <dgm:cxn modelId="{367C61F7-C8A3-F247-852A-0F03A4D5F8C9}" type="presOf" srcId="{6DEF2957-1930-0244-B108-D1459B0A1C45}" destId="{A9110B8D-2ED8-3448-B5D2-B9A79134F2EE}" srcOrd="1" destOrd="0" presId="urn:microsoft.com/office/officeart/2005/8/layout/list1"/>
    <dgm:cxn modelId="{32C955D8-0E25-274D-9A20-A1B34561FD9E}" type="presParOf" srcId="{8B333865-8B82-8C4E-B37E-CD2D211E7AC9}" destId="{D7DFA9C5-E1DB-6244-9035-EEED2A0B670D}" srcOrd="0" destOrd="0" presId="urn:microsoft.com/office/officeart/2005/8/layout/list1"/>
    <dgm:cxn modelId="{2C0DCA4A-E0F2-3F49-BB50-E2C1794070CA}" type="presParOf" srcId="{D7DFA9C5-E1DB-6244-9035-EEED2A0B670D}" destId="{E7015753-BD5D-B945-A903-2D43530D7137}" srcOrd="0" destOrd="0" presId="urn:microsoft.com/office/officeart/2005/8/layout/list1"/>
    <dgm:cxn modelId="{20EFAC7C-01AF-AC47-9E08-452952DE57BC}" type="presParOf" srcId="{D7DFA9C5-E1DB-6244-9035-EEED2A0B670D}" destId="{4C1AAAAF-D5C2-0142-A120-336492C10611}" srcOrd="1" destOrd="0" presId="urn:microsoft.com/office/officeart/2005/8/layout/list1"/>
    <dgm:cxn modelId="{6CCB97D6-8B6B-7043-AB64-4D1B4CB9D1C9}" type="presParOf" srcId="{8B333865-8B82-8C4E-B37E-CD2D211E7AC9}" destId="{BD496B87-D3D8-CC43-AE49-10CEFE5E3938}" srcOrd="1" destOrd="0" presId="urn:microsoft.com/office/officeart/2005/8/layout/list1"/>
    <dgm:cxn modelId="{6330B49A-199D-A84A-97F2-E966B3E28932}" type="presParOf" srcId="{8B333865-8B82-8C4E-B37E-CD2D211E7AC9}" destId="{FFE5A617-BDA2-A54A-B6F2-1ACC2C3F1D44}" srcOrd="2" destOrd="0" presId="urn:microsoft.com/office/officeart/2005/8/layout/list1"/>
    <dgm:cxn modelId="{98B9273F-B885-C643-A553-6D8016375571}" type="presParOf" srcId="{8B333865-8B82-8C4E-B37E-CD2D211E7AC9}" destId="{C6A36912-F303-7C47-8C13-7B67DDC2F2F8}" srcOrd="3" destOrd="0" presId="urn:microsoft.com/office/officeart/2005/8/layout/list1"/>
    <dgm:cxn modelId="{53B98CC6-5022-784D-B16D-EF764B1A110A}" type="presParOf" srcId="{8B333865-8B82-8C4E-B37E-CD2D211E7AC9}" destId="{7E0D2C83-58CE-4048-8C23-FB5A4AC8282D}" srcOrd="4" destOrd="0" presId="urn:microsoft.com/office/officeart/2005/8/layout/list1"/>
    <dgm:cxn modelId="{84F172F7-2AF6-A84B-97F0-B1819CB2871B}" type="presParOf" srcId="{7E0D2C83-58CE-4048-8C23-FB5A4AC8282D}" destId="{B1FB8436-92B5-764D-A2F2-FB3733FA4F44}" srcOrd="0" destOrd="0" presId="urn:microsoft.com/office/officeart/2005/8/layout/list1"/>
    <dgm:cxn modelId="{0E59D731-EC9B-3D43-A432-8A92ED2CB403}" type="presParOf" srcId="{7E0D2C83-58CE-4048-8C23-FB5A4AC8282D}" destId="{00DDE6BC-4316-C544-8ADF-89ADAD29BDF1}" srcOrd="1" destOrd="0" presId="urn:microsoft.com/office/officeart/2005/8/layout/list1"/>
    <dgm:cxn modelId="{07818142-D0C2-5249-988D-1EB4D03D9463}" type="presParOf" srcId="{8B333865-8B82-8C4E-B37E-CD2D211E7AC9}" destId="{C7FEE9D3-2297-5444-BC30-E5A6C875AC5E}" srcOrd="5" destOrd="0" presId="urn:microsoft.com/office/officeart/2005/8/layout/list1"/>
    <dgm:cxn modelId="{B05CC72C-38E4-8A4D-AA81-BFDCA0532575}" type="presParOf" srcId="{8B333865-8B82-8C4E-B37E-CD2D211E7AC9}" destId="{D7F71622-3083-8D4D-BE1B-4330EC5FE537}" srcOrd="6" destOrd="0" presId="urn:microsoft.com/office/officeart/2005/8/layout/list1"/>
    <dgm:cxn modelId="{165F5CB8-DCA7-704D-A475-21EF6154D260}" type="presParOf" srcId="{8B333865-8B82-8C4E-B37E-CD2D211E7AC9}" destId="{E68175FF-8E46-4047-BE26-AB01A8415CEE}" srcOrd="7" destOrd="0" presId="urn:microsoft.com/office/officeart/2005/8/layout/list1"/>
    <dgm:cxn modelId="{B15FC635-4C39-174E-AEDB-11A58DD6F3C0}" type="presParOf" srcId="{8B333865-8B82-8C4E-B37E-CD2D211E7AC9}" destId="{97416C9A-C638-7546-BF1D-2C5A8C5D9FA5}" srcOrd="8" destOrd="0" presId="urn:microsoft.com/office/officeart/2005/8/layout/list1"/>
    <dgm:cxn modelId="{0738D618-220B-8A4B-8127-D1BDC4DFA978}" type="presParOf" srcId="{97416C9A-C638-7546-BF1D-2C5A8C5D9FA5}" destId="{47A12BAB-F907-034B-9C0D-6E7E08C8DAE7}" srcOrd="0" destOrd="0" presId="urn:microsoft.com/office/officeart/2005/8/layout/list1"/>
    <dgm:cxn modelId="{603D350D-7BAB-5348-8E5C-2F38086F1D2D}" type="presParOf" srcId="{97416C9A-C638-7546-BF1D-2C5A8C5D9FA5}" destId="{A9110B8D-2ED8-3448-B5D2-B9A79134F2EE}" srcOrd="1" destOrd="0" presId="urn:microsoft.com/office/officeart/2005/8/layout/list1"/>
    <dgm:cxn modelId="{86BCE6A3-41AE-8048-A2CF-4A285B4AB5C8}" type="presParOf" srcId="{8B333865-8B82-8C4E-B37E-CD2D211E7AC9}" destId="{2D2B9B96-E7AD-B84A-83B8-A97604C127D2}" srcOrd="9" destOrd="0" presId="urn:microsoft.com/office/officeart/2005/8/layout/list1"/>
    <dgm:cxn modelId="{F3D49038-B125-1443-8EF6-016C182DFAC4}" type="presParOf" srcId="{8B333865-8B82-8C4E-B37E-CD2D211E7AC9}" destId="{BE03DD35-D7E6-AE43-8DE9-A32BB339210F}"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D9A792-AC90-6643-8934-6D2FDBCC7831}" type="doc">
      <dgm:prSet loTypeId="urn:microsoft.com/office/officeart/2005/8/layout/radial3" loCatId="" qsTypeId="urn:microsoft.com/office/officeart/2005/8/quickstyle/simple1" qsCatId="simple" csTypeId="urn:microsoft.com/office/officeart/2005/8/colors/accent1_2" csCatId="accent1" phldr="1"/>
      <dgm:spPr/>
      <dgm:t>
        <a:bodyPr/>
        <a:lstStyle/>
        <a:p>
          <a:endParaRPr lang="en-US"/>
        </a:p>
      </dgm:t>
    </dgm:pt>
    <dgm:pt modelId="{224AFEAB-BE9B-AD45-B2D9-88FDB9B1FE19}">
      <dgm:prSet phldrT="[Text]"/>
      <dgm:spPr/>
      <dgm:t>
        <a:bodyPr/>
        <a:lstStyle/>
        <a:p>
          <a:r>
            <a:rPr lang="en-US" dirty="0"/>
            <a:t>AF GP Requirements</a:t>
          </a:r>
        </a:p>
      </dgm:t>
    </dgm:pt>
    <dgm:pt modelId="{69FBD9EC-EA02-754A-9515-7855B2032CC7}" type="parTrans" cxnId="{582FA4C4-03DD-5547-8AC9-C8DF178ED0F7}">
      <dgm:prSet/>
      <dgm:spPr/>
      <dgm:t>
        <a:bodyPr/>
        <a:lstStyle/>
        <a:p>
          <a:endParaRPr lang="en-US"/>
        </a:p>
      </dgm:t>
    </dgm:pt>
    <dgm:pt modelId="{06FA4244-0B33-344B-8B18-4EC59D222A35}" type="sibTrans" cxnId="{582FA4C4-03DD-5547-8AC9-C8DF178ED0F7}">
      <dgm:prSet/>
      <dgm:spPr/>
      <dgm:t>
        <a:bodyPr/>
        <a:lstStyle/>
        <a:p>
          <a:endParaRPr lang="en-US"/>
        </a:p>
      </dgm:t>
    </dgm:pt>
    <dgm:pt modelId="{0B89358D-FBE7-0E47-A190-5F5CCA595336}">
      <dgm:prSet phldrT="[Text]" custT="1"/>
      <dgm:spPr/>
      <dgm:t>
        <a:bodyPr/>
        <a:lstStyle/>
        <a:p>
          <a:r>
            <a:rPr lang="en-US" sz="1600" dirty="0"/>
            <a:t>Stakeholder consultation (para. 17)</a:t>
          </a:r>
        </a:p>
      </dgm:t>
    </dgm:pt>
    <dgm:pt modelId="{5FCBF1F0-791E-1249-A50C-1DC7C52D0ECB}" type="parTrans" cxnId="{C8F872AC-88C7-B64E-826B-9D60B1028699}">
      <dgm:prSet/>
      <dgm:spPr/>
      <dgm:t>
        <a:bodyPr/>
        <a:lstStyle/>
        <a:p>
          <a:endParaRPr lang="en-US"/>
        </a:p>
      </dgm:t>
    </dgm:pt>
    <dgm:pt modelId="{FB5BDA2A-9E39-3A4F-B028-7DF8B5E971B5}" type="sibTrans" cxnId="{C8F872AC-88C7-B64E-826B-9D60B1028699}">
      <dgm:prSet/>
      <dgm:spPr/>
      <dgm:t>
        <a:bodyPr/>
        <a:lstStyle/>
        <a:p>
          <a:endParaRPr lang="en-US"/>
        </a:p>
      </dgm:t>
    </dgm:pt>
    <dgm:pt modelId="{54A86433-6A03-6543-BA72-D7F1771E8BD2}">
      <dgm:prSet phldrT="[Text]" custT="1"/>
      <dgm:spPr/>
      <dgm:t>
        <a:bodyPr/>
        <a:lstStyle/>
        <a:p>
          <a:r>
            <a:rPr lang="en-US" sz="1600" dirty="0"/>
            <a:t>Gender Analysis / Gender Assessment (para. 16)</a:t>
          </a:r>
        </a:p>
      </dgm:t>
    </dgm:pt>
    <dgm:pt modelId="{F0411FCF-216C-6846-ACE9-A904910CE745}" type="parTrans" cxnId="{93E32695-A135-0B45-8BF3-5D771CB90A73}">
      <dgm:prSet/>
      <dgm:spPr/>
      <dgm:t>
        <a:bodyPr/>
        <a:lstStyle/>
        <a:p>
          <a:endParaRPr lang="en-US"/>
        </a:p>
      </dgm:t>
    </dgm:pt>
    <dgm:pt modelId="{0A4CB022-7F27-2443-A701-03DBCF5573B2}" type="sibTrans" cxnId="{93E32695-A135-0B45-8BF3-5D771CB90A73}">
      <dgm:prSet/>
      <dgm:spPr/>
      <dgm:t>
        <a:bodyPr/>
        <a:lstStyle/>
        <a:p>
          <a:endParaRPr lang="en-US"/>
        </a:p>
      </dgm:t>
    </dgm:pt>
    <dgm:pt modelId="{9CE5E94C-E11D-DD49-A2F5-8F083999049F}">
      <dgm:prSet phldrT="[Text]" custT="1"/>
      <dgm:spPr/>
      <dgm:t>
        <a:bodyPr/>
        <a:lstStyle/>
        <a:p>
          <a:r>
            <a:rPr lang="en-US" sz="1600" dirty="0"/>
            <a:t>Gender-disaggregated indicators (para. 16)</a:t>
          </a:r>
        </a:p>
      </dgm:t>
    </dgm:pt>
    <dgm:pt modelId="{54E5BB5E-E94A-9449-8970-4E7A93D7CBF3}" type="parTrans" cxnId="{36F97B71-12CF-D246-AA72-B5AD68AF8DB9}">
      <dgm:prSet/>
      <dgm:spPr/>
      <dgm:t>
        <a:bodyPr/>
        <a:lstStyle/>
        <a:p>
          <a:endParaRPr lang="en-US"/>
        </a:p>
      </dgm:t>
    </dgm:pt>
    <dgm:pt modelId="{1C284701-77A2-DA4D-8647-25DEE4FA5A13}" type="sibTrans" cxnId="{36F97B71-12CF-D246-AA72-B5AD68AF8DB9}">
      <dgm:prSet/>
      <dgm:spPr/>
      <dgm:t>
        <a:bodyPr/>
        <a:lstStyle/>
        <a:p>
          <a:endParaRPr lang="en-US"/>
        </a:p>
      </dgm:t>
    </dgm:pt>
    <dgm:pt modelId="{BB4BB3F2-3851-B546-BE1F-60DF179A0FC8}">
      <dgm:prSet phldrT="[Text]" custT="1"/>
      <dgm:spPr/>
      <dgm:t>
        <a:bodyPr/>
        <a:lstStyle/>
        <a:p>
          <a:r>
            <a:rPr lang="en-US" sz="1600" dirty="0"/>
            <a:t>Gender Action Plan / interventions (para. 16)</a:t>
          </a:r>
        </a:p>
      </dgm:t>
    </dgm:pt>
    <dgm:pt modelId="{BE1181D6-77D3-2649-85A7-50D85E190895}" type="parTrans" cxnId="{41A0F7C1-80C4-5741-8C88-2F2A3B5C9511}">
      <dgm:prSet/>
      <dgm:spPr/>
      <dgm:t>
        <a:bodyPr/>
        <a:lstStyle/>
        <a:p>
          <a:endParaRPr lang="en-US"/>
        </a:p>
      </dgm:t>
    </dgm:pt>
    <dgm:pt modelId="{BE097104-4EED-B942-B30A-7F222F6EDBD1}" type="sibTrans" cxnId="{41A0F7C1-80C4-5741-8C88-2F2A3B5C9511}">
      <dgm:prSet/>
      <dgm:spPr/>
      <dgm:t>
        <a:bodyPr/>
        <a:lstStyle/>
        <a:p>
          <a:endParaRPr lang="en-US"/>
        </a:p>
      </dgm:t>
    </dgm:pt>
    <dgm:pt modelId="{C37DD970-4452-1A4D-8B3F-44F0158C5704}">
      <dgm:prSet phldrT="[Text]" custT="1"/>
      <dgm:spPr/>
      <dgm:t>
        <a:bodyPr/>
        <a:lstStyle/>
        <a:p>
          <a:r>
            <a:rPr lang="en-US" sz="1600" dirty="0"/>
            <a:t>Allocation of resources - gender-budgeting (para. 26)</a:t>
          </a:r>
        </a:p>
      </dgm:t>
    </dgm:pt>
    <dgm:pt modelId="{A8953F6B-4F20-DA4C-B5A6-EB416EEBA2F7}" type="parTrans" cxnId="{90464046-BCBC-CB4A-9391-C7B105D69CEA}">
      <dgm:prSet/>
      <dgm:spPr/>
      <dgm:t>
        <a:bodyPr/>
        <a:lstStyle/>
        <a:p>
          <a:endParaRPr lang="en-US"/>
        </a:p>
      </dgm:t>
    </dgm:pt>
    <dgm:pt modelId="{FC259873-39B7-534D-B374-390E66C3A3CE}" type="sibTrans" cxnId="{90464046-BCBC-CB4A-9391-C7B105D69CEA}">
      <dgm:prSet/>
      <dgm:spPr/>
      <dgm:t>
        <a:bodyPr/>
        <a:lstStyle/>
        <a:p>
          <a:endParaRPr lang="en-US"/>
        </a:p>
      </dgm:t>
    </dgm:pt>
    <dgm:pt modelId="{008EA8DF-D3BE-A448-BC7D-DB6FAD822E20}" type="pres">
      <dgm:prSet presAssocID="{19D9A792-AC90-6643-8934-6D2FDBCC7831}" presName="composite" presStyleCnt="0">
        <dgm:presLayoutVars>
          <dgm:chMax val="1"/>
          <dgm:dir/>
          <dgm:resizeHandles val="exact"/>
        </dgm:presLayoutVars>
      </dgm:prSet>
      <dgm:spPr/>
    </dgm:pt>
    <dgm:pt modelId="{410B16A2-9FA0-BB40-843B-F820382C49D6}" type="pres">
      <dgm:prSet presAssocID="{19D9A792-AC90-6643-8934-6D2FDBCC7831}" presName="radial" presStyleCnt="0">
        <dgm:presLayoutVars>
          <dgm:animLvl val="ctr"/>
        </dgm:presLayoutVars>
      </dgm:prSet>
      <dgm:spPr/>
    </dgm:pt>
    <dgm:pt modelId="{F7870734-FCB2-3345-BC5B-FAB502A3EFFB}" type="pres">
      <dgm:prSet presAssocID="{224AFEAB-BE9B-AD45-B2D9-88FDB9B1FE19}" presName="centerShape" presStyleLbl="vennNode1" presStyleIdx="0" presStyleCnt="6"/>
      <dgm:spPr/>
    </dgm:pt>
    <dgm:pt modelId="{16E94912-9311-3E40-B8DC-06218D3175BB}" type="pres">
      <dgm:prSet presAssocID="{0B89358D-FBE7-0E47-A190-5F5CCA595336}" presName="node" presStyleLbl="vennNode1" presStyleIdx="1" presStyleCnt="6">
        <dgm:presLayoutVars>
          <dgm:bulletEnabled val="1"/>
        </dgm:presLayoutVars>
      </dgm:prSet>
      <dgm:spPr/>
    </dgm:pt>
    <dgm:pt modelId="{96E9E7E7-7B87-6443-A2E8-2AD6119B77DD}" type="pres">
      <dgm:prSet presAssocID="{54A86433-6A03-6543-BA72-D7F1771E8BD2}" presName="node" presStyleLbl="vennNode1" presStyleIdx="2" presStyleCnt="6">
        <dgm:presLayoutVars>
          <dgm:bulletEnabled val="1"/>
        </dgm:presLayoutVars>
      </dgm:prSet>
      <dgm:spPr/>
    </dgm:pt>
    <dgm:pt modelId="{DC7C7F0A-19CA-BB4D-B6B7-D92532BBAA01}" type="pres">
      <dgm:prSet presAssocID="{9CE5E94C-E11D-DD49-A2F5-8F083999049F}" presName="node" presStyleLbl="vennNode1" presStyleIdx="3" presStyleCnt="6">
        <dgm:presLayoutVars>
          <dgm:bulletEnabled val="1"/>
        </dgm:presLayoutVars>
      </dgm:prSet>
      <dgm:spPr/>
    </dgm:pt>
    <dgm:pt modelId="{B65AC414-0461-5947-ABF2-0E6448F20189}" type="pres">
      <dgm:prSet presAssocID="{BB4BB3F2-3851-B546-BE1F-60DF179A0FC8}" presName="node" presStyleLbl="vennNode1" presStyleIdx="4" presStyleCnt="6">
        <dgm:presLayoutVars>
          <dgm:bulletEnabled val="1"/>
        </dgm:presLayoutVars>
      </dgm:prSet>
      <dgm:spPr/>
    </dgm:pt>
    <dgm:pt modelId="{0E75DF8D-62A2-2F48-868C-F7CA32B4B0FD}" type="pres">
      <dgm:prSet presAssocID="{C37DD970-4452-1A4D-8B3F-44F0158C5704}" presName="node" presStyleLbl="vennNode1" presStyleIdx="5" presStyleCnt="6">
        <dgm:presLayoutVars>
          <dgm:bulletEnabled val="1"/>
        </dgm:presLayoutVars>
      </dgm:prSet>
      <dgm:spPr/>
    </dgm:pt>
  </dgm:ptLst>
  <dgm:cxnLst>
    <dgm:cxn modelId="{5B41862A-CEE1-BA47-B852-9D1BA5B55B25}" type="presOf" srcId="{0B89358D-FBE7-0E47-A190-5F5CCA595336}" destId="{16E94912-9311-3E40-B8DC-06218D3175BB}" srcOrd="0" destOrd="0" presId="urn:microsoft.com/office/officeart/2005/8/layout/radial3"/>
    <dgm:cxn modelId="{F056302C-D4AC-D342-BC16-05EAC4EDD978}" type="presOf" srcId="{19D9A792-AC90-6643-8934-6D2FDBCC7831}" destId="{008EA8DF-D3BE-A448-BC7D-DB6FAD822E20}" srcOrd="0" destOrd="0" presId="urn:microsoft.com/office/officeart/2005/8/layout/radial3"/>
    <dgm:cxn modelId="{90464046-BCBC-CB4A-9391-C7B105D69CEA}" srcId="{224AFEAB-BE9B-AD45-B2D9-88FDB9B1FE19}" destId="{C37DD970-4452-1A4D-8B3F-44F0158C5704}" srcOrd="4" destOrd="0" parTransId="{A8953F6B-4F20-DA4C-B5A6-EB416EEBA2F7}" sibTransId="{FC259873-39B7-534D-B374-390E66C3A3CE}"/>
    <dgm:cxn modelId="{36F97B71-12CF-D246-AA72-B5AD68AF8DB9}" srcId="{224AFEAB-BE9B-AD45-B2D9-88FDB9B1FE19}" destId="{9CE5E94C-E11D-DD49-A2F5-8F083999049F}" srcOrd="2" destOrd="0" parTransId="{54E5BB5E-E94A-9449-8970-4E7A93D7CBF3}" sibTransId="{1C284701-77A2-DA4D-8647-25DEE4FA5A13}"/>
    <dgm:cxn modelId="{97F00D78-0161-7046-AD11-F6AB5054F891}" type="presOf" srcId="{BB4BB3F2-3851-B546-BE1F-60DF179A0FC8}" destId="{B65AC414-0461-5947-ABF2-0E6448F20189}" srcOrd="0" destOrd="0" presId="urn:microsoft.com/office/officeart/2005/8/layout/radial3"/>
    <dgm:cxn modelId="{6C364F88-8927-324B-BA1B-9DA3432568C2}" type="presOf" srcId="{9CE5E94C-E11D-DD49-A2F5-8F083999049F}" destId="{DC7C7F0A-19CA-BB4D-B6B7-D92532BBAA01}" srcOrd="0" destOrd="0" presId="urn:microsoft.com/office/officeart/2005/8/layout/radial3"/>
    <dgm:cxn modelId="{93E32695-A135-0B45-8BF3-5D771CB90A73}" srcId="{224AFEAB-BE9B-AD45-B2D9-88FDB9B1FE19}" destId="{54A86433-6A03-6543-BA72-D7F1771E8BD2}" srcOrd="1" destOrd="0" parTransId="{F0411FCF-216C-6846-ACE9-A904910CE745}" sibTransId="{0A4CB022-7F27-2443-A701-03DBCF5573B2}"/>
    <dgm:cxn modelId="{C8F872AC-88C7-B64E-826B-9D60B1028699}" srcId="{224AFEAB-BE9B-AD45-B2D9-88FDB9B1FE19}" destId="{0B89358D-FBE7-0E47-A190-5F5CCA595336}" srcOrd="0" destOrd="0" parTransId="{5FCBF1F0-791E-1249-A50C-1DC7C52D0ECB}" sibTransId="{FB5BDA2A-9E39-3A4F-B028-7DF8B5E971B5}"/>
    <dgm:cxn modelId="{C65984C0-2FCE-BC44-B72D-8CE0C3DE7F6E}" type="presOf" srcId="{224AFEAB-BE9B-AD45-B2D9-88FDB9B1FE19}" destId="{F7870734-FCB2-3345-BC5B-FAB502A3EFFB}" srcOrd="0" destOrd="0" presId="urn:microsoft.com/office/officeart/2005/8/layout/radial3"/>
    <dgm:cxn modelId="{41A0F7C1-80C4-5741-8C88-2F2A3B5C9511}" srcId="{224AFEAB-BE9B-AD45-B2D9-88FDB9B1FE19}" destId="{BB4BB3F2-3851-B546-BE1F-60DF179A0FC8}" srcOrd="3" destOrd="0" parTransId="{BE1181D6-77D3-2649-85A7-50D85E190895}" sibTransId="{BE097104-4EED-B942-B30A-7F222F6EDBD1}"/>
    <dgm:cxn modelId="{582FA4C4-03DD-5547-8AC9-C8DF178ED0F7}" srcId="{19D9A792-AC90-6643-8934-6D2FDBCC7831}" destId="{224AFEAB-BE9B-AD45-B2D9-88FDB9B1FE19}" srcOrd="0" destOrd="0" parTransId="{69FBD9EC-EA02-754A-9515-7855B2032CC7}" sibTransId="{06FA4244-0B33-344B-8B18-4EC59D222A35}"/>
    <dgm:cxn modelId="{334EBDCA-BEAE-2D47-8607-8F4AEDAFB353}" type="presOf" srcId="{54A86433-6A03-6543-BA72-D7F1771E8BD2}" destId="{96E9E7E7-7B87-6443-A2E8-2AD6119B77DD}" srcOrd="0" destOrd="0" presId="urn:microsoft.com/office/officeart/2005/8/layout/radial3"/>
    <dgm:cxn modelId="{B66FCAE5-952E-8F49-B2BC-8DBE05A7F8F3}" type="presOf" srcId="{C37DD970-4452-1A4D-8B3F-44F0158C5704}" destId="{0E75DF8D-62A2-2F48-868C-F7CA32B4B0FD}" srcOrd="0" destOrd="0" presId="urn:microsoft.com/office/officeart/2005/8/layout/radial3"/>
    <dgm:cxn modelId="{10279C57-618B-B148-90CD-38226F822307}" type="presParOf" srcId="{008EA8DF-D3BE-A448-BC7D-DB6FAD822E20}" destId="{410B16A2-9FA0-BB40-843B-F820382C49D6}" srcOrd="0" destOrd="0" presId="urn:microsoft.com/office/officeart/2005/8/layout/radial3"/>
    <dgm:cxn modelId="{4A1BC2BF-2487-3F43-9865-4DD7A1D7EC69}" type="presParOf" srcId="{410B16A2-9FA0-BB40-843B-F820382C49D6}" destId="{F7870734-FCB2-3345-BC5B-FAB502A3EFFB}" srcOrd="0" destOrd="0" presId="urn:microsoft.com/office/officeart/2005/8/layout/radial3"/>
    <dgm:cxn modelId="{6288821C-9501-7F42-8BE3-C010C48936D5}" type="presParOf" srcId="{410B16A2-9FA0-BB40-843B-F820382C49D6}" destId="{16E94912-9311-3E40-B8DC-06218D3175BB}" srcOrd="1" destOrd="0" presId="urn:microsoft.com/office/officeart/2005/8/layout/radial3"/>
    <dgm:cxn modelId="{EA708E6D-E7A8-1445-8567-01C7CA36ED6C}" type="presParOf" srcId="{410B16A2-9FA0-BB40-843B-F820382C49D6}" destId="{96E9E7E7-7B87-6443-A2E8-2AD6119B77DD}" srcOrd="2" destOrd="0" presId="urn:microsoft.com/office/officeart/2005/8/layout/radial3"/>
    <dgm:cxn modelId="{F256AB04-CD53-694A-9E12-4BC23C5507FC}" type="presParOf" srcId="{410B16A2-9FA0-BB40-843B-F820382C49D6}" destId="{DC7C7F0A-19CA-BB4D-B6B7-D92532BBAA01}" srcOrd="3" destOrd="0" presId="urn:microsoft.com/office/officeart/2005/8/layout/radial3"/>
    <dgm:cxn modelId="{F774AB04-C6C8-3941-B466-B3E3EB5D6137}" type="presParOf" srcId="{410B16A2-9FA0-BB40-843B-F820382C49D6}" destId="{B65AC414-0461-5947-ABF2-0E6448F20189}" srcOrd="4" destOrd="0" presId="urn:microsoft.com/office/officeart/2005/8/layout/radial3"/>
    <dgm:cxn modelId="{A282FE86-7BE0-944C-AFED-2F3543DC5748}" type="presParOf" srcId="{410B16A2-9FA0-BB40-843B-F820382C49D6}" destId="{0E75DF8D-62A2-2F48-868C-F7CA32B4B0FD}" srcOrd="5"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EBF373-5A4A-0249-BD70-DC67CEBDBFB7}" type="doc">
      <dgm:prSet loTypeId="urn:microsoft.com/office/officeart/2005/8/layout/arrow2" loCatId="" qsTypeId="urn:microsoft.com/office/officeart/2005/8/quickstyle/simple1" qsCatId="simple" csTypeId="urn:microsoft.com/office/officeart/2005/8/colors/accent1_2" csCatId="accent1" phldr="1"/>
      <dgm:spPr/>
    </dgm:pt>
    <dgm:pt modelId="{D44EDE81-61B2-634E-AE10-425C0110D0AC}">
      <dgm:prSet phldrT="[Text]"/>
      <dgm:spPr/>
      <dgm:t>
        <a:bodyPr/>
        <a:lstStyle/>
        <a:p>
          <a:r>
            <a:rPr lang="en-US" dirty="0"/>
            <a:t>Stakeholder consultation</a:t>
          </a:r>
        </a:p>
      </dgm:t>
    </dgm:pt>
    <dgm:pt modelId="{EFB52D44-1DF1-F946-9B6E-C9D9035E0882}" type="parTrans" cxnId="{5AC55ABB-1717-E941-AE88-3B116BA03CFC}">
      <dgm:prSet/>
      <dgm:spPr/>
      <dgm:t>
        <a:bodyPr/>
        <a:lstStyle/>
        <a:p>
          <a:endParaRPr lang="en-US"/>
        </a:p>
      </dgm:t>
    </dgm:pt>
    <dgm:pt modelId="{8546A907-4C9D-7B42-B244-B56189FA533E}" type="sibTrans" cxnId="{5AC55ABB-1717-E941-AE88-3B116BA03CFC}">
      <dgm:prSet/>
      <dgm:spPr/>
      <dgm:t>
        <a:bodyPr/>
        <a:lstStyle/>
        <a:p>
          <a:endParaRPr lang="en-US"/>
        </a:p>
      </dgm:t>
    </dgm:pt>
    <dgm:pt modelId="{03DACE70-D544-8E41-97D4-22D3EA6762D4}">
      <dgm:prSet phldrT="[Text]"/>
      <dgm:spPr/>
      <dgm:t>
        <a:bodyPr/>
        <a:lstStyle/>
        <a:p>
          <a:r>
            <a:rPr lang="en-US" dirty="0"/>
            <a:t>Gender Assessment</a:t>
          </a:r>
        </a:p>
      </dgm:t>
    </dgm:pt>
    <dgm:pt modelId="{772DF4F9-D9C3-2D47-94A5-57AD454C299C}" type="parTrans" cxnId="{C9633D27-F090-CB49-B186-3398D1E93789}">
      <dgm:prSet/>
      <dgm:spPr/>
      <dgm:t>
        <a:bodyPr/>
        <a:lstStyle/>
        <a:p>
          <a:endParaRPr lang="en-US"/>
        </a:p>
      </dgm:t>
    </dgm:pt>
    <dgm:pt modelId="{FF9D6178-1300-5741-AAE1-E8DCDFFD7C1C}" type="sibTrans" cxnId="{C9633D27-F090-CB49-B186-3398D1E93789}">
      <dgm:prSet/>
      <dgm:spPr/>
      <dgm:t>
        <a:bodyPr/>
        <a:lstStyle/>
        <a:p>
          <a:endParaRPr lang="en-US"/>
        </a:p>
      </dgm:t>
    </dgm:pt>
    <dgm:pt modelId="{28A691F0-5A6A-D649-B0D1-42F02310C4FE}">
      <dgm:prSet phldrT="[Text]"/>
      <dgm:spPr/>
      <dgm:t>
        <a:bodyPr/>
        <a:lstStyle/>
        <a:p>
          <a:r>
            <a:rPr lang="en-US" dirty="0"/>
            <a:t>Project proposal (design)</a:t>
          </a:r>
        </a:p>
      </dgm:t>
    </dgm:pt>
    <dgm:pt modelId="{C32C937E-89CC-344A-B1C8-17B7265DF49F}" type="parTrans" cxnId="{C194ECE0-E110-3D47-A0CB-123770DC6FA4}">
      <dgm:prSet/>
      <dgm:spPr/>
      <dgm:t>
        <a:bodyPr/>
        <a:lstStyle/>
        <a:p>
          <a:endParaRPr lang="en-US"/>
        </a:p>
      </dgm:t>
    </dgm:pt>
    <dgm:pt modelId="{1EA9F3C0-0513-5A46-8A5A-E5F614D7F034}" type="sibTrans" cxnId="{C194ECE0-E110-3D47-A0CB-123770DC6FA4}">
      <dgm:prSet/>
      <dgm:spPr/>
      <dgm:t>
        <a:bodyPr/>
        <a:lstStyle/>
        <a:p>
          <a:endParaRPr lang="en-US"/>
        </a:p>
      </dgm:t>
    </dgm:pt>
    <dgm:pt modelId="{6940EE94-AE78-0648-855F-D2B9969453BE}" type="pres">
      <dgm:prSet presAssocID="{76EBF373-5A4A-0249-BD70-DC67CEBDBFB7}" presName="arrowDiagram" presStyleCnt="0">
        <dgm:presLayoutVars>
          <dgm:chMax val="5"/>
          <dgm:dir/>
          <dgm:resizeHandles val="exact"/>
        </dgm:presLayoutVars>
      </dgm:prSet>
      <dgm:spPr/>
    </dgm:pt>
    <dgm:pt modelId="{141329E2-8219-3044-BBD3-8BC36349D5FA}" type="pres">
      <dgm:prSet presAssocID="{76EBF373-5A4A-0249-BD70-DC67CEBDBFB7}" presName="arrow" presStyleLbl="bgShp" presStyleIdx="0" presStyleCnt="1"/>
      <dgm:spPr/>
    </dgm:pt>
    <dgm:pt modelId="{6B8D7D35-8A14-0240-819A-002AF7DE0722}" type="pres">
      <dgm:prSet presAssocID="{76EBF373-5A4A-0249-BD70-DC67CEBDBFB7}" presName="arrowDiagram3" presStyleCnt="0"/>
      <dgm:spPr/>
    </dgm:pt>
    <dgm:pt modelId="{4BDD8135-D2C6-3F49-9E4D-2D753E6856F2}" type="pres">
      <dgm:prSet presAssocID="{D44EDE81-61B2-634E-AE10-425C0110D0AC}" presName="bullet3a" presStyleLbl="node1" presStyleIdx="0" presStyleCnt="3"/>
      <dgm:spPr/>
    </dgm:pt>
    <dgm:pt modelId="{3DC33A77-786A-2144-9181-32F6395C8E18}" type="pres">
      <dgm:prSet presAssocID="{D44EDE81-61B2-634E-AE10-425C0110D0AC}" presName="textBox3a" presStyleLbl="revTx" presStyleIdx="0" presStyleCnt="3">
        <dgm:presLayoutVars>
          <dgm:bulletEnabled val="1"/>
        </dgm:presLayoutVars>
      </dgm:prSet>
      <dgm:spPr/>
    </dgm:pt>
    <dgm:pt modelId="{B8A2950C-084C-0744-9F55-E15FED8F767D}" type="pres">
      <dgm:prSet presAssocID="{03DACE70-D544-8E41-97D4-22D3EA6762D4}" presName="bullet3b" presStyleLbl="node1" presStyleIdx="1" presStyleCnt="3"/>
      <dgm:spPr/>
    </dgm:pt>
    <dgm:pt modelId="{C83D0E10-0594-EE43-A31A-837C507A0D3B}" type="pres">
      <dgm:prSet presAssocID="{03DACE70-D544-8E41-97D4-22D3EA6762D4}" presName="textBox3b" presStyleLbl="revTx" presStyleIdx="1" presStyleCnt="3">
        <dgm:presLayoutVars>
          <dgm:bulletEnabled val="1"/>
        </dgm:presLayoutVars>
      </dgm:prSet>
      <dgm:spPr/>
    </dgm:pt>
    <dgm:pt modelId="{EF8AA4B6-B0EA-1C42-88F0-B37C299E875B}" type="pres">
      <dgm:prSet presAssocID="{28A691F0-5A6A-D649-B0D1-42F02310C4FE}" presName="bullet3c" presStyleLbl="node1" presStyleIdx="2" presStyleCnt="3"/>
      <dgm:spPr/>
    </dgm:pt>
    <dgm:pt modelId="{218FE88A-9E8F-EC4B-B1FA-BF0BA1263F17}" type="pres">
      <dgm:prSet presAssocID="{28A691F0-5A6A-D649-B0D1-42F02310C4FE}" presName="textBox3c" presStyleLbl="revTx" presStyleIdx="2" presStyleCnt="3">
        <dgm:presLayoutVars>
          <dgm:bulletEnabled val="1"/>
        </dgm:presLayoutVars>
      </dgm:prSet>
      <dgm:spPr/>
    </dgm:pt>
  </dgm:ptLst>
  <dgm:cxnLst>
    <dgm:cxn modelId="{9CC04102-53BA-8842-9F71-07E89AE2DBFA}" type="presOf" srcId="{03DACE70-D544-8E41-97D4-22D3EA6762D4}" destId="{C83D0E10-0594-EE43-A31A-837C507A0D3B}" srcOrd="0" destOrd="0" presId="urn:microsoft.com/office/officeart/2005/8/layout/arrow2"/>
    <dgm:cxn modelId="{9920B725-397A-AF44-AFF6-6383F48D19F1}" type="presOf" srcId="{76EBF373-5A4A-0249-BD70-DC67CEBDBFB7}" destId="{6940EE94-AE78-0648-855F-D2B9969453BE}" srcOrd="0" destOrd="0" presId="urn:microsoft.com/office/officeart/2005/8/layout/arrow2"/>
    <dgm:cxn modelId="{C9633D27-F090-CB49-B186-3398D1E93789}" srcId="{76EBF373-5A4A-0249-BD70-DC67CEBDBFB7}" destId="{03DACE70-D544-8E41-97D4-22D3EA6762D4}" srcOrd="1" destOrd="0" parTransId="{772DF4F9-D9C3-2D47-94A5-57AD454C299C}" sibTransId="{FF9D6178-1300-5741-AAE1-E8DCDFFD7C1C}"/>
    <dgm:cxn modelId="{B52DC9BA-155E-EF4F-8E3B-DE1B14167797}" type="presOf" srcId="{D44EDE81-61B2-634E-AE10-425C0110D0AC}" destId="{3DC33A77-786A-2144-9181-32F6395C8E18}" srcOrd="0" destOrd="0" presId="urn:microsoft.com/office/officeart/2005/8/layout/arrow2"/>
    <dgm:cxn modelId="{5AC55ABB-1717-E941-AE88-3B116BA03CFC}" srcId="{76EBF373-5A4A-0249-BD70-DC67CEBDBFB7}" destId="{D44EDE81-61B2-634E-AE10-425C0110D0AC}" srcOrd="0" destOrd="0" parTransId="{EFB52D44-1DF1-F946-9B6E-C9D9035E0882}" sibTransId="{8546A907-4C9D-7B42-B244-B56189FA533E}"/>
    <dgm:cxn modelId="{C194ECE0-E110-3D47-A0CB-123770DC6FA4}" srcId="{76EBF373-5A4A-0249-BD70-DC67CEBDBFB7}" destId="{28A691F0-5A6A-D649-B0D1-42F02310C4FE}" srcOrd="2" destOrd="0" parTransId="{C32C937E-89CC-344A-B1C8-17B7265DF49F}" sibTransId="{1EA9F3C0-0513-5A46-8A5A-E5F614D7F034}"/>
    <dgm:cxn modelId="{EDFC47F4-0722-2941-8939-6DE44B261669}" type="presOf" srcId="{28A691F0-5A6A-D649-B0D1-42F02310C4FE}" destId="{218FE88A-9E8F-EC4B-B1FA-BF0BA1263F17}" srcOrd="0" destOrd="0" presId="urn:microsoft.com/office/officeart/2005/8/layout/arrow2"/>
    <dgm:cxn modelId="{DA15A569-9115-DB4A-B93C-6F8CEE68558E}" type="presParOf" srcId="{6940EE94-AE78-0648-855F-D2B9969453BE}" destId="{141329E2-8219-3044-BBD3-8BC36349D5FA}" srcOrd="0" destOrd="0" presId="urn:microsoft.com/office/officeart/2005/8/layout/arrow2"/>
    <dgm:cxn modelId="{4B88B695-FAD7-254E-89FE-04CE2F978F74}" type="presParOf" srcId="{6940EE94-AE78-0648-855F-D2B9969453BE}" destId="{6B8D7D35-8A14-0240-819A-002AF7DE0722}" srcOrd="1" destOrd="0" presId="urn:microsoft.com/office/officeart/2005/8/layout/arrow2"/>
    <dgm:cxn modelId="{96E6C404-4091-9C46-8BEC-4ACCADDD27E1}" type="presParOf" srcId="{6B8D7D35-8A14-0240-819A-002AF7DE0722}" destId="{4BDD8135-D2C6-3F49-9E4D-2D753E6856F2}" srcOrd="0" destOrd="0" presId="urn:microsoft.com/office/officeart/2005/8/layout/arrow2"/>
    <dgm:cxn modelId="{4370BDD1-4DE3-A541-8E0A-33ACE069356D}" type="presParOf" srcId="{6B8D7D35-8A14-0240-819A-002AF7DE0722}" destId="{3DC33A77-786A-2144-9181-32F6395C8E18}" srcOrd="1" destOrd="0" presId="urn:microsoft.com/office/officeart/2005/8/layout/arrow2"/>
    <dgm:cxn modelId="{C7281CBF-10A4-5348-BDB9-0B59BC53AE91}" type="presParOf" srcId="{6B8D7D35-8A14-0240-819A-002AF7DE0722}" destId="{B8A2950C-084C-0744-9F55-E15FED8F767D}" srcOrd="2" destOrd="0" presId="urn:microsoft.com/office/officeart/2005/8/layout/arrow2"/>
    <dgm:cxn modelId="{589863AD-CDC0-0B42-9B91-64B6DEB9081D}" type="presParOf" srcId="{6B8D7D35-8A14-0240-819A-002AF7DE0722}" destId="{C83D0E10-0594-EE43-A31A-837C507A0D3B}" srcOrd="3" destOrd="0" presId="urn:microsoft.com/office/officeart/2005/8/layout/arrow2"/>
    <dgm:cxn modelId="{918E3C75-7857-BE4C-94EC-21B2BC340067}" type="presParOf" srcId="{6B8D7D35-8A14-0240-819A-002AF7DE0722}" destId="{EF8AA4B6-B0EA-1C42-88F0-B37C299E875B}" srcOrd="4" destOrd="0" presId="urn:microsoft.com/office/officeart/2005/8/layout/arrow2"/>
    <dgm:cxn modelId="{E50AD038-586D-5F4D-BB71-089578E0B3EC}" type="presParOf" srcId="{6B8D7D35-8A14-0240-819A-002AF7DE0722}" destId="{218FE88A-9E8F-EC4B-B1FA-BF0BA1263F17}"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AF4D13-3FE8-D24C-9337-44C03D9C47A5}" type="doc">
      <dgm:prSet loTypeId="urn:microsoft.com/office/officeart/2005/8/layout/vList5" loCatId="" qsTypeId="urn:microsoft.com/office/officeart/2005/8/quickstyle/simple1" qsCatId="simple" csTypeId="urn:microsoft.com/office/officeart/2005/8/colors/colorful1" csCatId="colorful" phldr="1"/>
      <dgm:spPr/>
      <dgm:t>
        <a:bodyPr/>
        <a:lstStyle/>
        <a:p>
          <a:endParaRPr lang="en-US"/>
        </a:p>
      </dgm:t>
    </dgm:pt>
    <dgm:pt modelId="{4B06AE2C-14EC-2E49-BF2E-8EDC38A1ADC2}">
      <dgm:prSet phldrT="[Text]"/>
      <dgm:spPr/>
      <dgm:t>
        <a:bodyPr/>
        <a:lstStyle/>
        <a:p>
          <a:r>
            <a:rPr lang="en-US" dirty="0"/>
            <a:t>Key statistics</a:t>
          </a:r>
        </a:p>
      </dgm:t>
    </dgm:pt>
    <dgm:pt modelId="{92F4DECA-5242-4745-8F0A-E3A8B21DF2EF}" type="parTrans" cxnId="{7ACAE30D-A045-D443-9A38-20F3CFD07B55}">
      <dgm:prSet/>
      <dgm:spPr/>
      <dgm:t>
        <a:bodyPr/>
        <a:lstStyle/>
        <a:p>
          <a:endParaRPr lang="en-US"/>
        </a:p>
      </dgm:t>
    </dgm:pt>
    <dgm:pt modelId="{5C00D3B6-2B10-F944-87AA-E932B838185D}" type="sibTrans" cxnId="{7ACAE30D-A045-D443-9A38-20F3CFD07B55}">
      <dgm:prSet/>
      <dgm:spPr/>
      <dgm:t>
        <a:bodyPr/>
        <a:lstStyle/>
        <a:p>
          <a:endParaRPr lang="en-US"/>
        </a:p>
      </dgm:t>
    </dgm:pt>
    <dgm:pt modelId="{E8C74D99-8D76-6747-86BD-29F9D61B2E2C}">
      <dgm:prSet phldrT="[Text]"/>
      <dgm:spPr/>
      <dgm:t>
        <a:bodyPr/>
        <a:lstStyle/>
        <a:p>
          <a:pPr>
            <a:buFont typeface="Symbol" pitchFamily="2" charset="2"/>
            <a:buChar char=""/>
          </a:pPr>
          <a:r>
            <a:rPr lang="en-US" dirty="0"/>
            <a:t>Do rural women have access to financial services?</a:t>
          </a:r>
        </a:p>
      </dgm:t>
    </dgm:pt>
    <dgm:pt modelId="{A000C418-8C84-0747-84E3-0FF7248BEA57}" type="parTrans" cxnId="{882E2E07-45E2-CA4C-9BB0-F358A1EDC6B4}">
      <dgm:prSet/>
      <dgm:spPr/>
      <dgm:t>
        <a:bodyPr/>
        <a:lstStyle/>
        <a:p>
          <a:endParaRPr lang="en-US"/>
        </a:p>
      </dgm:t>
    </dgm:pt>
    <dgm:pt modelId="{992F723A-CA04-514E-AF7B-AE0F015486D2}" type="sibTrans" cxnId="{882E2E07-45E2-CA4C-9BB0-F358A1EDC6B4}">
      <dgm:prSet/>
      <dgm:spPr/>
      <dgm:t>
        <a:bodyPr/>
        <a:lstStyle/>
        <a:p>
          <a:endParaRPr lang="en-US"/>
        </a:p>
      </dgm:t>
    </dgm:pt>
    <dgm:pt modelId="{C279B0F1-E2D8-4344-A0D6-448CF62098AA}">
      <dgm:prSet phldrT="[Text]"/>
      <dgm:spPr/>
      <dgm:t>
        <a:bodyPr/>
        <a:lstStyle/>
        <a:p>
          <a:r>
            <a:rPr lang="en-US" dirty="0"/>
            <a:t>Legal and policy framework</a:t>
          </a:r>
        </a:p>
      </dgm:t>
    </dgm:pt>
    <dgm:pt modelId="{6294A7E6-7337-0B4D-A27F-36CA36EDD3EA}" type="parTrans" cxnId="{DF1A539E-C3BA-0F4F-8E7E-953000DA7DE6}">
      <dgm:prSet/>
      <dgm:spPr/>
      <dgm:t>
        <a:bodyPr/>
        <a:lstStyle/>
        <a:p>
          <a:endParaRPr lang="en-US"/>
        </a:p>
      </dgm:t>
    </dgm:pt>
    <dgm:pt modelId="{3280AB57-8AE2-534D-9AEB-A28BD09FE03B}" type="sibTrans" cxnId="{DF1A539E-C3BA-0F4F-8E7E-953000DA7DE6}">
      <dgm:prSet/>
      <dgm:spPr/>
      <dgm:t>
        <a:bodyPr/>
        <a:lstStyle/>
        <a:p>
          <a:endParaRPr lang="en-US"/>
        </a:p>
      </dgm:t>
    </dgm:pt>
    <dgm:pt modelId="{C053B3E7-1C3A-F041-8325-6ACC5B647649}">
      <dgm:prSet phldrT="[Text]"/>
      <dgm:spPr/>
      <dgm:t>
        <a:bodyPr/>
        <a:lstStyle/>
        <a:p>
          <a:r>
            <a:rPr lang="en-US" dirty="0"/>
            <a:t>Does the country have a specific policy to encourage women’s participation in disaster risk management?</a:t>
          </a:r>
        </a:p>
      </dgm:t>
    </dgm:pt>
    <dgm:pt modelId="{AD50C55C-C41E-DA41-8AD8-F1EA8578FBDF}" type="parTrans" cxnId="{37F925D9-7824-6C43-929E-2315184F17D8}">
      <dgm:prSet/>
      <dgm:spPr/>
      <dgm:t>
        <a:bodyPr/>
        <a:lstStyle/>
        <a:p>
          <a:endParaRPr lang="en-US"/>
        </a:p>
      </dgm:t>
    </dgm:pt>
    <dgm:pt modelId="{5D220816-3D78-DD43-8219-E0217CFD4CA9}" type="sibTrans" cxnId="{37F925D9-7824-6C43-929E-2315184F17D8}">
      <dgm:prSet/>
      <dgm:spPr/>
      <dgm:t>
        <a:bodyPr/>
        <a:lstStyle/>
        <a:p>
          <a:endParaRPr lang="en-US"/>
        </a:p>
      </dgm:t>
    </dgm:pt>
    <dgm:pt modelId="{3EA71592-CCAD-F54C-B277-B40C86485ADA}">
      <dgm:prSet phldrT="[Text]"/>
      <dgm:spPr/>
      <dgm:t>
        <a:bodyPr/>
        <a:lstStyle/>
        <a:p>
          <a:r>
            <a:rPr lang="en-US" dirty="0"/>
            <a:t>Social norms</a:t>
          </a:r>
        </a:p>
      </dgm:t>
    </dgm:pt>
    <dgm:pt modelId="{E9634AE8-1DB0-3440-A1ED-D28C800F787C}" type="parTrans" cxnId="{C4B20A83-2363-1B44-896D-A87DF093C163}">
      <dgm:prSet/>
      <dgm:spPr/>
      <dgm:t>
        <a:bodyPr/>
        <a:lstStyle/>
        <a:p>
          <a:endParaRPr lang="en-US"/>
        </a:p>
      </dgm:t>
    </dgm:pt>
    <dgm:pt modelId="{9B699760-8D10-8A4F-A054-F2415D63E015}" type="sibTrans" cxnId="{C4B20A83-2363-1B44-896D-A87DF093C163}">
      <dgm:prSet/>
      <dgm:spPr/>
      <dgm:t>
        <a:bodyPr/>
        <a:lstStyle/>
        <a:p>
          <a:endParaRPr lang="en-US"/>
        </a:p>
      </dgm:t>
    </dgm:pt>
    <dgm:pt modelId="{DCE9EDB4-7C97-794E-95E3-5CB09DC90626}">
      <dgm:prSet phldrT="[Text]"/>
      <dgm:spPr/>
      <dgm:t>
        <a:bodyPr/>
        <a:lstStyle/>
        <a:p>
          <a:r>
            <a:rPr lang="en-US" dirty="0"/>
            <a:t>Does the community believe that women should limit their participation in farming? </a:t>
          </a:r>
        </a:p>
      </dgm:t>
    </dgm:pt>
    <dgm:pt modelId="{B25D3BB8-D937-DF4B-8511-6C83F87CCEAB}" type="parTrans" cxnId="{9C30A895-84ED-BE41-99A1-9DC91AA38C23}">
      <dgm:prSet/>
      <dgm:spPr/>
      <dgm:t>
        <a:bodyPr/>
        <a:lstStyle/>
        <a:p>
          <a:endParaRPr lang="en-US"/>
        </a:p>
      </dgm:t>
    </dgm:pt>
    <dgm:pt modelId="{FA51B808-ED15-3F41-8E21-E37C20E3037B}" type="sibTrans" cxnId="{9C30A895-84ED-BE41-99A1-9DC91AA38C23}">
      <dgm:prSet/>
      <dgm:spPr/>
      <dgm:t>
        <a:bodyPr/>
        <a:lstStyle/>
        <a:p>
          <a:endParaRPr lang="en-US"/>
        </a:p>
      </dgm:t>
    </dgm:pt>
    <dgm:pt modelId="{2366F207-106D-1746-B4DC-76F83F5A80FD}" type="pres">
      <dgm:prSet presAssocID="{97AF4D13-3FE8-D24C-9337-44C03D9C47A5}" presName="Name0" presStyleCnt="0">
        <dgm:presLayoutVars>
          <dgm:dir/>
          <dgm:animLvl val="lvl"/>
          <dgm:resizeHandles val="exact"/>
        </dgm:presLayoutVars>
      </dgm:prSet>
      <dgm:spPr/>
    </dgm:pt>
    <dgm:pt modelId="{10AE5396-5BA2-8945-BAD9-42B2C12BF0B9}" type="pres">
      <dgm:prSet presAssocID="{4B06AE2C-14EC-2E49-BF2E-8EDC38A1ADC2}" presName="linNode" presStyleCnt="0"/>
      <dgm:spPr/>
    </dgm:pt>
    <dgm:pt modelId="{824A18B7-55FC-CE4A-9308-CD469B643B15}" type="pres">
      <dgm:prSet presAssocID="{4B06AE2C-14EC-2E49-BF2E-8EDC38A1ADC2}" presName="parentText" presStyleLbl="node1" presStyleIdx="0" presStyleCnt="3">
        <dgm:presLayoutVars>
          <dgm:chMax val="1"/>
          <dgm:bulletEnabled val="1"/>
        </dgm:presLayoutVars>
      </dgm:prSet>
      <dgm:spPr/>
    </dgm:pt>
    <dgm:pt modelId="{D03EB181-2701-6A42-9D5E-8D84A15109E6}" type="pres">
      <dgm:prSet presAssocID="{4B06AE2C-14EC-2E49-BF2E-8EDC38A1ADC2}" presName="descendantText" presStyleLbl="alignAccFollowNode1" presStyleIdx="0" presStyleCnt="3">
        <dgm:presLayoutVars>
          <dgm:bulletEnabled val="1"/>
        </dgm:presLayoutVars>
      </dgm:prSet>
      <dgm:spPr/>
    </dgm:pt>
    <dgm:pt modelId="{0A5EBD6A-3B54-9245-93CC-7F3F2657387E}" type="pres">
      <dgm:prSet presAssocID="{5C00D3B6-2B10-F944-87AA-E932B838185D}" presName="sp" presStyleCnt="0"/>
      <dgm:spPr/>
    </dgm:pt>
    <dgm:pt modelId="{8F50D514-AC38-0A49-B4D5-B16DB5685C12}" type="pres">
      <dgm:prSet presAssocID="{C279B0F1-E2D8-4344-A0D6-448CF62098AA}" presName="linNode" presStyleCnt="0"/>
      <dgm:spPr/>
    </dgm:pt>
    <dgm:pt modelId="{2CF91976-4BA5-CB46-A54B-F596AF94493F}" type="pres">
      <dgm:prSet presAssocID="{C279B0F1-E2D8-4344-A0D6-448CF62098AA}" presName="parentText" presStyleLbl="node1" presStyleIdx="1" presStyleCnt="3">
        <dgm:presLayoutVars>
          <dgm:chMax val="1"/>
          <dgm:bulletEnabled val="1"/>
        </dgm:presLayoutVars>
      </dgm:prSet>
      <dgm:spPr/>
    </dgm:pt>
    <dgm:pt modelId="{6C7A0E19-9F62-AB4C-B300-F3B501A978A2}" type="pres">
      <dgm:prSet presAssocID="{C279B0F1-E2D8-4344-A0D6-448CF62098AA}" presName="descendantText" presStyleLbl="alignAccFollowNode1" presStyleIdx="1" presStyleCnt="3">
        <dgm:presLayoutVars>
          <dgm:bulletEnabled val="1"/>
        </dgm:presLayoutVars>
      </dgm:prSet>
      <dgm:spPr/>
    </dgm:pt>
    <dgm:pt modelId="{F5281066-E8C4-DE47-94D3-C26CB2DDA99B}" type="pres">
      <dgm:prSet presAssocID="{3280AB57-8AE2-534D-9AEB-A28BD09FE03B}" presName="sp" presStyleCnt="0"/>
      <dgm:spPr/>
    </dgm:pt>
    <dgm:pt modelId="{93EEC972-EA05-EA4F-BA11-7EE51DFE4361}" type="pres">
      <dgm:prSet presAssocID="{3EA71592-CCAD-F54C-B277-B40C86485ADA}" presName="linNode" presStyleCnt="0"/>
      <dgm:spPr/>
    </dgm:pt>
    <dgm:pt modelId="{8BB63F1E-5487-0D40-BE37-E1CE92F1D659}" type="pres">
      <dgm:prSet presAssocID="{3EA71592-CCAD-F54C-B277-B40C86485ADA}" presName="parentText" presStyleLbl="node1" presStyleIdx="2" presStyleCnt="3">
        <dgm:presLayoutVars>
          <dgm:chMax val="1"/>
          <dgm:bulletEnabled val="1"/>
        </dgm:presLayoutVars>
      </dgm:prSet>
      <dgm:spPr/>
    </dgm:pt>
    <dgm:pt modelId="{5AEEE647-0E1D-6340-8AF7-6969C2718B18}" type="pres">
      <dgm:prSet presAssocID="{3EA71592-CCAD-F54C-B277-B40C86485ADA}" presName="descendantText" presStyleLbl="alignAccFollowNode1" presStyleIdx="2" presStyleCnt="3">
        <dgm:presLayoutVars>
          <dgm:bulletEnabled val="1"/>
        </dgm:presLayoutVars>
      </dgm:prSet>
      <dgm:spPr/>
    </dgm:pt>
  </dgm:ptLst>
  <dgm:cxnLst>
    <dgm:cxn modelId="{882E2E07-45E2-CA4C-9BB0-F358A1EDC6B4}" srcId="{4B06AE2C-14EC-2E49-BF2E-8EDC38A1ADC2}" destId="{E8C74D99-8D76-6747-86BD-29F9D61B2E2C}" srcOrd="0" destOrd="0" parTransId="{A000C418-8C84-0747-84E3-0FF7248BEA57}" sibTransId="{992F723A-CA04-514E-AF7B-AE0F015486D2}"/>
    <dgm:cxn modelId="{4F008808-5A13-1545-8E98-4F30BF4A7BA8}" type="presOf" srcId="{DCE9EDB4-7C97-794E-95E3-5CB09DC90626}" destId="{5AEEE647-0E1D-6340-8AF7-6969C2718B18}" srcOrd="0" destOrd="0" presId="urn:microsoft.com/office/officeart/2005/8/layout/vList5"/>
    <dgm:cxn modelId="{7ACAE30D-A045-D443-9A38-20F3CFD07B55}" srcId="{97AF4D13-3FE8-D24C-9337-44C03D9C47A5}" destId="{4B06AE2C-14EC-2E49-BF2E-8EDC38A1ADC2}" srcOrd="0" destOrd="0" parTransId="{92F4DECA-5242-4745-8F0A-E3A8B21DF2EF}" sibTransId="{5C00D3B6-2B10-F944-87AA-E932B838185D}"/>
    <dgm:cxn modelId="{7E7DF732-C87E-034B-A85C-C6869979BD84}" type="presOf" srcId="{3EA71592-CCAD-F54C-B277-B40C86485ADA}" destId="{8BB63F1E-5487-0D40-BE37-E1CE92F1D659}" srcOrd="0" destOrd="0" presId="urn:microsoft.com/office/officeart/2005/8/layout/vList5"/>
    <dgm:cxn modelId="{8CFC3C36-3082-6D4A-BBB8-002AC17FD35F}" type="presOf" srcId="{97AF4D13-3FE8-D24C-9337-44C03D9C47A5}" destId="{2366F207-106D-1746-B4DC-76F83F5A80FD}" srcOrd="0" destOrd="0" presId="urn:microsoft.com/office/officeart/2005/8/layout/vList5"/>
    <dgm:cxn modelId="{E3F2BD38-46F8-F846-85B2-CE4E383DF3C2}" type="presOf" srcId="{4B06AE2C-14EC-2E49-BF2E-8EDC38A1ADC2}" destId="{824A18B7-55FC-CE4A-9308-CD469B643B15}" srcOrd="0" destOrd="0" presId="urn:microsoft.com/office/officeart/2005/8/layout/vList5"/>
    <dgm:cxn modelId="{C4B20A83-2363-1B44-896D-A87DF093C163}" srcId="{97AF4D13-3FE8-D24C-9337-44C03D9C47A5}" destId="{3EA71592-CCAD-F54C-B277-B40C86485ADA}" srcOrd="2" destOrd="0" parTransId="{E9634AE8-1DB0-3440-A1ED-D28C800F787C}" sibTransId="{9B699760-8D10-8A4F-A054-F2415D63E015}"/>
    <dgm:cxn modelId="{9C30A895-84ED-BE41-99A1-9DC91AA38C23}" srcId="{3EA71592-CCAD-F54C-B277-B40C86485ADA}" destId="{DCE9EDB4-7C97-794E-95E3-5CB09DC90626}" srcOrd="0" destOrd="0" parTransId="{B25D3BB8-D937-DF4B-8511-6C83F87CCEAB}" sibTransId="{FA51B808-ED15-3F41-8E21-E37C20E3037B}"/>
    <dgm:cxn modelId="{DF1A539E-C3BA-0F4F-8E7E-953000DA7DE6}" srcId="{97AF4D13-3FE8-D24C-9337-44C03D9C47A5}" destId="{C279B0F1-E2D8-4344-A0D6-448CF62098AA}" srcOrd="1" destOrd="0" parTransId="{6294A7E6-7337-0B4D-A27F-36CA36EDD3EA}" sibTransId="{3280AB57-8AE2-534D-9AEB-A28BD09FE03B}"/>
    <dgm:cxn modelId="{CC30FFAB-52F5-3643-B5D1-C1FB3DB3A2CE}" type="presOf" srcId="{E8C74D99-8D76-6747-86BD-29F9D61B2E2C}" destId="{D03EB181-2701-6A42-9D5E-8D84A15109E6}" srcOrd="0" destOrd="0" presId="urn:microsoft.com/office/officeart/2005/8/layout/vList5"/>
    <dgm:cxn modelId="{37F925D9-7824-6C43-929E-2315184F17D8}" srcId="{C279B0F1-E2D8-4344-A0D6-448CF62098AA}" destId="{C053B3E7-1C3A-F041-8325-6ACC5B647649}" srcOrd="0" destOrd="0" parTransId="{AD50C55C-C41E-DA41-8AD8-F1EA8578FBDF}" sibTransId="{5D220816-3D78-DD43-8219-E0217CFD4CA9}"/>
    <dgm:cxn modelId="{E1564FDD-2D52-FD49-93FE-7646EE6C4431}" type="presOf" srcId="{C279B0F1-E2D8-4344-A0D6-448CF62098AA}" destId="{2CF91976-4BA5-CB46-A54B-F596AF94493F}" srcOrd="0" destOrd="0" presId="urn:microsoft.com/office/officeart/2005/8/layout/vList5"/>
    <dgm:cxn modelId="{F6870AEA-AE3C-0647-9E04-198723B836C7}" type="presOf" srcId="{C053B3E7-1C3A-F041-8325-6ACC5B647649}" destId="{6C7A0E19-9F62-AB4C-B300-F3B501A978A2}" srcOrd="0" destOrd="0" presId="urn:microsoft.com/office/officeart/2005/8/layout/vList5"/>
    <dgm:cxn modelId="{5BD5B16B-656E-1F49-A275-CCC442A4B08A}" type="presParOf" srcId="{2366F207-106D-1746-B4DC-76F83F5A80FD}" destId="{10AE5396-5BA2-8945-BAD9-42B2C12BF0B9}" srcOrd="0" destOrd="0" presId="urn:microsoft.com/office/officeart/2005/8/layout/vList5"/>
    <dgm:cxn modelId="{2A8C76DA-D678-254F-943E-47F9DAC3DF5A}" type="presParOf" srcId="{10AE5396-5BA2-8945-BAD9-42B2C12BF0B9}" destId="{824A18B7-55FC-CE4A-9308-CD469B643B15}" srcOrd="0" destOrd="0" presId="urn:microsoft.com/office/officeart/2005/8/layout/vList5"/>
    <dgm:cxn modelId="{7699DEC2-4B33-064F-BC15-B3261472D3EC}" type="presParOf" srcId="{10AE5396-5BA2-8945-BAD9-42B2C12BF0B9}" destId="{D03EB181-2701-6A42-9D5E-8D84A15109E6}" srcOrd="1" destOrd="0" presId="urn:microsoft.com/office/officeart/2005/8/layout/vList5"/>
    <dgm:cxn modelId="{D0014918-1EB2-5C4E-B585-E5E83623FECE}" type="presParOf" srcId="{2366F207-106D-1746-B4DC-76F83F5A80FD}" destId="{0A5EBD6A-3B54-9245-93CC-7F3F2657387E}" srcOrd="1" destOrd="0" presId="urn:microsoft.com/office/officeart/2005/8/layout/vList5"/>
    <dgm:cxn modelId="{352EA78B-6240-C14E-8A13-657CC316388E}" type="presParOf" srcId="{2366F207-106D-1746-B4DC-76F83F5A80FD}" destId="{8F50D514-AC38-0A49-B4D5-B16DB5685C12}" srcOrd="2" destOrd="0" presId="urn:microsoft.com/office/officeart/2005/8/layout/vList5"/>
    <dgm:cxn modelId="{B6E2FC68-D6DF-CB41-8FA6-596272B2AAA6}" type="presParOf" srcId="{8F50D514-AC38-0A49-B4D5-B16DB5685C12}" destId="{2CF91976-4BA5-CB46-A54B-F596AF94493F}" srcOrd="0" destOrd="0" presId="urn:microsoft.com/office/officeart/2005/8/layout/vList5"/>
    <dgm:cxn modelId="{777B31A8-D420-4B46-A479-089DAA7911A6}" type="presParOf" srcId="{8F50D514-AC38-0A49-B4D5-B16DB5685C12}" destId="{6C7A0E19-9F62-AB4C-B300-F3B501A978A2}" srcOrd="1" destOrd="0" presId="urn:microsoft.com/office/officeart/2005/8/layout/vList5"/>
    <dgm:cxn modelId="{CEDDD572-3E2A-3342-8E11-0F49F7040D1F}" type="presParOf" srcId="{2366F207-106D-1746-B4DC-76F83F5A80FD}" destId="{F5281066-E8C4-DE47-94D3-C26CB2DDA99B}" srcOrd="3" destOrd="0" presId="urn:microsoft.com/office/officeart/2005/8/layout/vList5"/>
    <dgm:cxn modelId="{E01DA092-89AE-B345-9EB9-0E4B2A6671ED}" type="presParOf" srcId="{2366F207-106D-1746-B4DC-76F83F5A80FD}" destId="{93EEC972-EA05-EA4F-BA11-7EE51DFE4361}" srcOrd="4" destOrd="0" presId="urn:microsoft.com/office/officeart/2005/8/layout/vList5"/>
    <dgm:cxn modelId="{AD7C86A2-3D0B-474B-A0DD-1A45152C84DC}" type="presParOf" srcId="{93EEC972-EA05-EA4F-BA11-7EE51DFE4361}" destId="{8BB63F1E-5487-0D40-BE37-E1CE92F1D659}" srcOrd="0" destOrd="0" presId="urn:microsoft.com/office/officeart/2005/8/layout/vList5"/>
    <dgm:cxn modelId="{8B189B9A-B713-A74D-A2FE-0A4CD64320CA}" type="presParOf" srcId="{93EEC972-EA05-EA4F-BA11-7EE51DFE4361}" destId="{5AEEE647-0E1D-6340-8AF7-6969C2718B1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96F976-2983-3642-B6E2-46E6E8462B6E}" type="doc">
      <dgm:prSet loTypeId="urn:microsoft.com/office/officeart/2005/8/layout/target3" loCatId="" qsTypeId="urn:microsoft.com/office/officeart/2005/8/quickstyle/simple1" qsCatId="simple" csTypeId="urn:microsoft.com/office/officeart/2005/8/colors/accent1_2" csCatId="accent1" phldr="1"/>
      <dgm:spPr/>
      <dgm:t>
        <a:bodyPr/>
        <a:lstStyle/>
        <a:p>
          <a:endParaRPr lang="en-US"/>
        </a:p>
      </dgm:t>
    </dgm:pt>
    <dgm:pt modelId="{6091840E-F2B2-EB4F-B2B4-DD1A3648B631}">
      <dgm:prSet phldrT="[Text]"/>
      <dgm:spPr/>
      <dgm:t>
        <a:bodyPr/>
        <a:lstStyle/>
        <a:p>
          <a:r>
            <a:rPr lang="en-US" dirty="0">
              <a:solidFill>
                <a:srgbClr val="FF0000"/>
              </a:solidFill>
            </a:rPr>
            <a:t>Mandatory</a:t>
          </a:r>
        </a:p>
      </dgm:t>
    </dgm:pt>
    <dgm:pt modelId="{0B3A6ABF-08A2-374C-823F-7592757B682F}" type="parTrans" cxnId="{9C7050BE-3D64-DE48-BD39-503F35CFA99C}">
      <dgm:prSet/>
      <dgm:spPr/>
      <dgm:t>
        <a:bodyPr/>
        <a:lstStyle/>
        <a:p>
          <a:endParaRPr lang="en-US"/>
        </a:p>
      </dgm:t>
    </dgm:pt>
    <dgm:pt modelId="{CB9FB64F-564D-4244-8082-6C2116C56D19}" type="sibTrans" cxnId="{9C7050BE-3D64-DE48-BD39-503F35CFA99C}">
      <dgm:prSet/>
      <dgm:spPr/>
      <dgm:t>
        <a:bodyPr/>
        <a:lstStyle/>
        <a:p>
          <a:endParaRPr lang="en-US"/>
        </a:p>
      </dgm:t>
    </dgm:pt>
    <dgm:pt modelId="{869A4ED9-6F01-D841-AB21-8D6C24E2C63F}">
      <dgm:prSet phldrT="[Text]"/>
      <dgm:spPr/>
      <dgm:t>
        <a:bodyPr/>
        <a:lstStyle/>
        <a:p>
          <a:r>
            <a:rPr lang="en-US" dirty="0"/>
            <a:t>Optional</a:t>
          </a:r>
        </a:p>
      </dgm:t>
    </dgm:pt>
    <dgm:pt modelId="{9FED44D2-443C-7141-9C20-BF55E15D088B}" type="parTrans" cxnId="{C8F8F1AA-C4FE-1148-99C6-ABE138E3A8C2}">
      <dgm:prSet/>
      <dgm:spPr/>
      <dgm:t>
        <a:bodyPr/>
        <a:lstStyle/>
        <a:p>
          <a:endParaRPr lang="en-US"/>
        </a:p>
      </dgm:t>
    </dgm:pt>
    <dgm:pt modelId="{E5A47959-787E-8247-B1E6-ADD7F03A1C5C}" type="sibTrans" cxnId="{C8F8F1AA-C4FE-1148-99C6-ABE138E3A8C2}">
      <dgm:prSet/>
      <dgm:spPr/>
      <dgm:t>
        <a:bodyPr/>
        <a:lstStyle/>
        <a:p>
          <a:endParaRPr lang="en-US"/>
        </a:p>
      </dgm:t>
    </dgm:pt>
    <dgm:pt modelId="{466612F3-082C-A94B-A451-8350B80F8396}">
      <dgm:prSet phldrT="[Text]" custT="1"/>
      <dgm:spPr/>
      <dgm:t>
        <a:bodyPr/>
        <a:lstStyle/>
        <a:p>
          <a:r>
            <a:rPr lang="en-US" sz="2400" dirty="0"/>
            <a:t>Age</a:t>
          </a:r>
        </a:p>
      </dgm:t>
    </dgm:pt>
    <dgm:pt modelId="{6464F766-4026-C249-935D-4EC10FD78F63}" type="parTrans" cxnId="{7A0DBA23-F141-8F42-8F4A-39CBAAB65577}">
      <dgm:prSet/>
      <dgm:spPr/>
      <dgm:t>
        <a:bodyPr/>
        <a:lstStyle/>
        <a:p>
          <a:endParaRPr lang="en-US"/>
        </a:p>
      </dgm:t>
    </dgm:pt>
    <dgm:pt modelId="{5B84E630-5372-FB47-B8FC-B25C90DAEC3E}" type="sibTrans" cxnId="{7A0DBA23-F141-8F42-8F4A-39CBAAB65577}">
      <dgm:prSet/>
      <dgm:spPr/>
      <dgm:t>
        <a:bodyPr/>
        <a:lstStyle/>
        <a:p>
          <a:endParaRPr lang="en-US"/>
        </a:p>
      </dgm:t>
    </dgm:pt>
    <dgm:pt modelId="{EE85718B-C294-E049-BD07-9AC3C535861E}">
      <dgm:prSet phldrT="[Text]" custT="1"/>
      <dgm:spPr/>
      <dgm:t>
        <a:bodyPr/>
        <a:lstStyle/>
        <a:p>
          <a:r>
            <a:rPr lang="en-US" sz="2400" dirty="0"/>
            <a:t>Ethnicity</a:t>
          </a:r>
        </a:p>
      </dgm:t>
    </dgm:pt>
    <dgm:pt modelId="{D782252A-E5CC-3643-A905-E222592B2B7E}" type="parTrans" cxnId="{4467608A-2C2E-E847-B8F9-FF28ABDDF754}">
      <dgm:prSet/>
      <dgm:spPr/>
      <dgm:t>
        <a:bodyPr/>
        <a:lstStyle/>
        <a:p>
          <a:endParaRPr lang="en-US"/>
        </a:p>
      </dgm:t>
    </dgm:pt>
    <dgm:pt modelId="{B93DB4BE-DB91-5D41-BCDC-A9EDD41AC7D1}" type="sibTrans" cxnId="{4467608A-2C2E-E847-B8F9-FF28ABDDF754}">
      <dgm:prSet/>
      <dgm:spPr/>
      <dgm:t>
        <a:bodyPr/>
        <a:lstStyle/>
        <a:p>
          <a:endParaRPr lang="en-US"/>
        </a:p>
      </dgm:t>
    </dgm:pt>
    <dgm:pt modelId="{59E3D667-325A-F945-9498-126669BD98A2}">
      <dgm:prSet phldrT="[Text]" custT="1"/>
      <dgm:spPr/>
      <dgm:t>
        <a:bodyPr/>
        <a:lstStyle/>
        <a:p>
          <a:r>
            <a:rPr lang="en-US" sz="2400" dirty="0"/>
            <a:t>Others</a:t>
          </a:r>
        </a:p>
      </dgm:t>
    </dgm:pt>
    <dgm:pt modelId="{BFBC2733-FF95-EC4E-A175-4391253CDD32}" type="parTrans" cxnId="{D052BA86-0DE5-A840-8CBE-611D62B13CE2}">
      <dgm:prSet/>
      <dgm:spPr/>
      <dgm:t>
        <a:bodyPr/>
        <a:lstStyle/>
        <a:p>
          <a:endParaRPr lang="en-US"/>
        </a:p>
      </dgm:t>
    </dgm:pt>
    <dgm:pt modelId="{B14209B0-4D17-A844-8C33-484E029B1853}" type="sibTrans" cxnId="{D052BA86-0DE5-A840-8CBE-611D62B13CE2}">
      <dgm:prSet/>
      <dgm:spPr/>
      <dgm:t>
        <a:bodyPr/>
        <a:lstStyle/>
        <a:p>
          <a:endParaRPr lang="en-US"/>
        </a:p>
      </dgm:t>
    </dgm:pt>
    <dgm:pt modelId="{3D086CA1-C418-9D4C-8B48-2499D24E9CD3}">
      <dgm:prSet phldrT="[Text]" custT="1"/>
      <dgm:spPr/>
      <dgm:t>
        <a:bodyPr/>
        <a:lstStyle/>
        <a:p>
          <a:r>
            <a:rPr lang="en-US" sz="2400" dirty="0"/>
            <a:t>Sex</a:t>
          </a:r>
        </a:p>
      </dgm:t>
    </dgm:pt>
    <dgm:pt modelId="{5E3E5C6A-C689-3E4D-BDD0-133B9A120E18}" type="parTrans" cxnId="{C080970F-5F1A-684D-A689-646F28F81BF0}">
      <dgm:prSet/>
      <dgm:spPr/>
      <dgm:t>
        <a:bodyPr/>
        <a:lstStyle/>
        <a:p>
          <a:endParaRPr lang="en-US"/>
        </a:p>
      </dgm:t>
    </dgm:pt>
    <dgm:pt modelId="{A433855A-95B1-8244-956F-832BBA2F9438}" type="sibTrans" cxnId="{C080970F-5F1A-684D-A689-646F28F81BF0}">
      <dgm:prSet/>
      <dgm:spPr/>
      <dgm:t>
        <a:bodyPr/>
        <a:lstStyle/>
        <a:p>
          <a:endParaRPr lang="en-US"/>
        </a:p>
      </dgm:t>
    </dgm:pt>
    <dgm:pt modelId="{1738E56B-A923-F642-A5F3-BDDB1A405EB5}" type="pres">
      <dgm:prSet presAssocID="{B396F976-2983-3642-B6E2-46E6E8462B6E}" presName="Name0" presStyleCnt="0">
        <dgm:presLayoutVars>
          <dgm:chMax val="7"/>
          <dgm:dir/>
          <dgm:animLvl val="lvl"/>
          <dgm:resizeHandles val="exact"/>
        </dgm:presLayoutVars>
      </dgm:prSet>
      <dgm:spPr/>
    </dgm:pt>
    <dgm:pt modelId="{E48D2D3B-888E-EB44-A418-880A952723B3}" type="pres">
      <dgm:prSet presAssocID="{869A4ED9-6F01-D841-AB21-8D6C24E2C63F}" presName="circle1" presStyleLbl="node1" presStyleIdx="0" presStyleCnt="2"/>
      <dgm:spPr/>
    </dgm:pt>
    <dgm:pt modelId="{9AC29165-22E8-F047-8AE2-428115DDA0CB}" type="pres">
      <dgm:prSet presAssocID="{869A4ED9-6F01-D841-AB21-8D6C24E2C63F}" presName="space" presStyleCnt="0"/>
      <dgm:spPr/>
    </dgm:pt>
    <dgm:pt modelId="{EE044E4D-72DC-1142-9E30-1ED23989C27D}" type="pres">
      <dgm:prSet presAssocID="{869A4ED9-6F01-D841-AB21-8D6C24E2C63F}" presName="rect1" presStyleLbl="alignAcc1" presStyleIdx="0" presStyleCnt="2"/>
      <dgm:spPr/>
    </dgm:pt>
    <dgm:pt modelId="{6049AD98-1E3F-C243-A5A6-74E5B65068A0}" type="pres">
      <dgm:prSet presAssocID="{6091840E-F2B2-EB4F-B2B4-DD1A3648B631}" presName="vertSpace2" presStyleLbl="node1" presStyleIdx="0" presStyleCnt="2"/>
      <dgm:spPr/>
    </dgm:pt>
    <dgm:pt modelId="{D2F7974C-2CF7-054F-8043-BA48DD900546}" type="pres">
      <dgm:prSet presAssocID="{6091840E-F2B2-EB4F-B2B4-DD1A3648B631}" presName="circle2" presStyleLbl="node1" presStyleIdx="1" presStyleCnt="2"/>
      <dgm:spPr/>
    </dgm:pt>
    <dgm:pt modelId="{22CC1475-F7FE-514A-A5BF-92C000100EAE}" type="pres">
      <dgm:prSet presAssocID="{6091840E-F2B2-EB4F-B2B4-DD1A3648B631}" presName="rect2" presStyleLbl="alignAcc1" presStyleIdx="1" presStyleCnt="2"/>
      <dgm:spPr/>
    </dgm:pt>
    <dgm:pt modelId="{802D3079-4853-0447-AC4B-8D47B8D7B990}" type="pres">
      <dgm:prSet presAssocID="{869A4ED9-6F01-D841-AB21-8D6C24E2C63F}" presName="rect1ParTx" presStyleLbl="alignAcc1" presStyleIdx="1" presStyleCnt="2">
        <dgm:presLayoutVars>
          <dgm:chMax val="1"/>
          <dgm:bulletEnabled val="1"/>
        </dgm:presLayoutVars>
      </dgm:prSet>
      <dgm:spPr/>
    </dgm:pt>
    <dgm:pt modelId="{73461B6C-8D4F-874B-8079-C13805098222}" type="pres">
      <dgm:prSet presAssocID="{869A4ED9-6F01-D841-AB21-8D6C24E2C63F}" presName="rect1ChTx" presStyleLbl="alignAcc1" presStyleIdx="1" presStyleCnt="2">
        <dgm:presLayoutVars>
          <dgm:bulletEnabled val="1"/>
        </dgm:presLayoutVars>
      </dgm:prSet>
      <dgm:spPr/>
    </dgm:pt>
    <dgm:pt modelId="{47D7B6A9-6848-F84A-A192-B7884F9C2E27}" type="pres">
      <dgm:prSet presAssocID="{6091840E-F2B2-EB4F-B2B4-DD1A3648B631}" presName="rect2ParTx" presStyleLbl="alignAcc1" presStyleIdx="1" presStyleCnt="2">
        <dgm:presLayoutVars>
          <dgm:chMax val="1"/>
          <dgm:bulletEnabled val="1"/>
        </dgm:presLayoutVars>
      </dgm:prSet>
      <dgm:spPr/>
    </dgm:pt>
    <dgm:pt modelId="{01C5147F-FB14-F541-AE15-4188FDE20F07}" type="pres">
      <dgm:prSet presAssocID="{6091840E-F2B2-EB4F-B2B4-DD1A3648B631}" presName="rect2ChTx" presStyleLbl="alignAcc1" presStyleIdx="1" presStyleCnt="2">
        <dgm:presLayoutVars>
          <dgm:bulletEnabled val="1"/>
        </dgm:presLayoutVars>
      </dgm:prSet>
      <dgm:spPr/>
    </dgm:pt>
  </dgm:ptLst>
  <dgm:cxnLst>
    <dgm:cxn modelId="{E0528D00-E870-5443-AF05-F3FAF8DDA292}" type="presOf" srcId="{B396F976-2983-3642-B6E2-46E6E8462B6E}" destId="{1738E56B-A923-F642-A5F3-BDDB1A405EB5}" srcOrd="0" destOrd="0" presId="urn:microsoft.com/office/officeart/2005/8/layout/target3"/>
    <dgm:cxn modelId="{C080970F-5F1A-684D-A689-646F28F81BF0}" srcId="{6091840E-F2B2-EB4F-B2B4-DD1A3648B631}" destId="{3D086CA1-C418-9D4C-8B48-2499D24E9CD3}" srcOrd="0" destOrd="0" parTransId="{5E3E5C6A-C689-3E4D-BDD0-133B9A120E18}" sibTransId="{A433855A-95B1-8244-956F-832BBA2F9438}"/>
    <dgm:cxn modelId="{7A0DBA23-F141-8F42-8F4A-39CBAAB65577}" srcId="{869A4ED9-6F01-D841-AB21-8D6C24E2C63F}" destId="{466612F3-082C-A94B-A451-8350B80F8396}" srcOrd="0" destOrd="0" parTransId="{6464F766-4026-C249-935D-4EC10FD78F63}" sibTransId="{5B84E630-5372-FB47-B8FC-B25C90DAEC3E}"/>
    <dgm:cxn modelId="{58785667-5F4E-6A4A-9373-DAB15BEA91A2}" type="presOf" srcId="{EE85718B-C294-E049-BD07-9AC3C535861E}" destId="{73461B6C-8D4F-874B-8079-C13805098222}" srcOrd="0" destOrd="1" presId="urn:microsoft.com/office/officeart/2005/8/layout/target3"/>
    <dgm:cxn modelId="{6BF64B80-5F78-3943-B84C-7EA697442C4A}" type="presOf" srcId="{6091840E-F2B2-EB4F-B2B4-DD1A3648B631}" destId="{22CC1475-F7FE-514A-A5BF-92C000100EAE}" srcOrd="0" destOrd="0" presId="urn:microsoft.com/office/officeart/2005/8/layout/target3"/>
    <dgm:cxn modelId="{677AD885-1D44-B84E-9EBD-66A25671C180}" type="presOf" srcId="{6091840E-F2B2-EB4F-B2B4-DD1A3648B631}" destId="{47D7B6A9-6848-F84A-A192-B7884F9C2E27}" srcOrd="1" destOrd="0" presId="urn:microsoft.com/office/officeart/2005/8/layout/target3"/>
    <dgm:cxn modelId="{D052BA86-0DE5-A840-8CBE-611D62B13CE2}" srcId="{869A4ED9-6F01-D841-AB21-8D6C24E2C63F}" destId="{59E3D667-325A-F945-9498-126669BD98A2}" srcOrd="2" destOrd="0" parTransId="{BFBC2733-FF95-EC4E-A175-4391253CDD32}" sibTransId="{B14209B0-4D17-A844-8C33-484E029B1853}"/>
    <dgm:cxn modelId="{4467608A-2C2E-E847-B8F9-FF28ABDDF754}" srcId="{869A4ED9-6F01-D841-AB21-8D6C24E2C63F}" destId="{EE85718B-C294-E049-BD07-9AC3C535861E}" srcOrd="1" destOrd="0" parTransId="{D782252A-E5CC-3643-A905-E222592B2B7E}" sibTransId="{B93DB4BE-DB91-5D41-BCDC-A9EDD41AC7D1}"/>
    <dgm:cxn modelId="{02EBDDA7-CCC1-3843-A821-0AFCFF30F052}" type="presOf" srcId="{869A4ED9-6F01-D841-AB21-8D6C24E2C63F}" destId="{EE044E4D-72DC-1142-9E30-1ED23989C27D}" srcOrd="0" destOrd="0" presId="urn:microsoft.com/office/officeart/2005/8/layout/target3"/>
    <dgm:cxn modelId="{C8F8F1AA-C4FE-1148-99C6-ABE138E3A8C2}" srcId="{B396F976-2983-3642-B6E2-46E6E8462B6E}" destId="{869A4ED9-6F01-D841-AB21-8D6C24E2C63F}" srcOrd="0" destOrd="0" parTransId="{9FED44D2-443C-7141-9C20-BF55E15D088B}" sibTransId="{E5A47959-787E-8247-B1E6-ADD7F03A1C5C}"/>
    <dgm:cxn modelId="{9FBB07AB-D5E2-6E45-A999-0D4AF84BE4E7}" type="presOf" srcId="{869A4ED9-6F01-D841-AB21-8D6C24E2C63F}" destId="{802D3079-4853-0447-AC4B-8D47B8D7B990}" srcOrd="1" destOrd="0" presId="urn:microsoft.com/office/officeart/2005/8/layout/target3"/>
    <dgm:cxn modelId="{9C7050BE-3D64-DE48-BD39-503F35CFA99C}" srcId="{B396F976-2983-3642-B6E2-46E6E8462B6E}" destId="{6091840E-F2B2-EB4F-B2B4-DD1A3648B631}" srcOrd="1" destOrd="0" parTransId="{0B3A6ABF-08A2-374C-823F-7592757B682F}" sibTransId="{CB9FB64F-564D-4244-8082-6C2116C56D19}"/>
    <dgm:cxn modelId="{875121D9-BA51-274F-8EB5-004FCEB30FB0}" type="presOf" srcId="{3D086CA1-C418-9D4C-8B48-2499D24E9CD3}" destId="{01C5147F-FB14-F541-AE15-4188FDE20F07}" srcOrd="0" destOrd="0" presId="urn:microsoft.com/office/officeart/2005/8/layout/target3"/>
    <dgm:cxn modelId="{7E2C04E5-B4FC-FF4D-932F-2422179BEDFC}" type="presOf" srcId="{59E3D667-325A-F945-9498-126669BD98A2}" destId="{73461B6C-8D4F-874B-8079-C13805098222}" srcOrd="0" destOrd="2" presId="urn:microsoft.com/office/officeart/2005/8/layout/target3"/>
    <dgm:cxn modelId="{E7232BE5-C8A4-7B43-8D8D-7DF79F871C26}" type="presOf" srcId="{466612F3-082C-A94B-A451-8350B80F8396}" destId="{73461B6C-8D4F-874B-8079-C13805098222}" srcOrd="0" destOrd="0" presId="urn:microsoft.com/office/officeart/2005/8/layout/target3"/>
    <dgm:cxn modelId="{D142A4C3-7E31-DD40-A000-280EBC6A40AC}" type="presParOf" srcId="{1738E56B-A923-F642-A5F3-BDDB1A405EB5}" destId="{E48D2D3B-888E-EB44-A418-880A952723B3}" srcOrd="0" destOrd="0" presId="urn:microsoft.com/office/officeart/2005/8/layout/target3"/>
    <dgm:cxn modelId="{F0D471C9-032F-874D-AE90-3AAA3B03950E}" type="presParOf" srcId="{1738E56B-A923-F642-A5F3-BDDB1A405EB5}" destId="{9AC29165-22E8-F047-8AE2-428115DDA0CB}" srcOrd="1" destOrd="0" presId="urn:microsoft.com/office/officeart/2005/8/layout/target3"/>
    <dgm:cxn modelId="{4A340CBB-1931-A247-93AA-D6581D02ACA2}" type="presParOf" srcId="{1738E56B-A923-F642-A5F3-BDDB1A405EB5}" destId="{EE044E4D-72DC-1142-9E30-1ED23989C27D}" srcOrd="2" destOrd="0" presId="urn:microsoft.com/office/officeart/2005/8/layout/target3"/>
    <dgm:cxn modelId="{EB456525-2279-8C41-95C3-996E869F6BB6}" type="presParOf" srcId="{1738E56B-A923-F642-A5F3-BDDB1A405EB5}" destId="{6049AD98-1E3F-C243-A5A6-74E5B65068A0}" srcOrd="3" destOrd="0" presId="urn:microsoft.com/office/officeart/2005/8/layout/target3"/>
    <dgm:cxn modelId="{448C0F0F-F89A-6342-B572-E12D3F19DE27}" type="presParOf" srcId="{1738E56B-A923-F642-A5F3-BDDB1A405EB5}" destId="{D2F7974C-2CF7-054F-8043-BA48DD900546}" srcOrd="4" destOrd="0" presId="urn:microsoft.com/office/officeart/2005/8/layout/target3"/>
    <dgm:cxn modelId="{9111F481-AF0E-B845-8303-B60949BB9FDC}" type="presParOf" srcId="{1738E56B-A923-F642-A5F3-BDDB1A405EB5}" destId="{22CC1475-F7FE-514A-A5BF-92C000100EAE}" srcOrd="5" destOrd="0" presId="urn:microsoft.com/office/officeart/2005/8/layout/target3"/>
    <dgm:cxn modelId="{94E71A21-7A56-8E4C-81CA-9EF7EB044A54}" type="presParOf" srcId="{1738E56B-A923-F642-A5F3-BDDB1A405EB5}" destId="{802D3079-4853-0447-AC4B-8D47B8D7B990}" srcOrd="6" destOrd="0" presId="urn:microsoft.com/office/officeart/2005/8/layout/target3"/>
    <dgm:cxn modelId="{A66F1125-21F8-FC42-8EA8-4E93A87BBB7B}" type="presParOf" srcId="{1738E56B-A923-F642-A5F3-BDDB1A405EB5}" destId="{73461B6C-8D4F-874B-8079-C13805098222}" srcOrd="7" destOrd="0" presId="urn:microsoft.com/office/officeart/2005/8/layout/target3"/>
    <dgm:cxn modelId="{C3BA4EA6-459E-3F40-9362-A34D18ED826F}" type="presParOf" srcId="{1738E56B-A923-F642-A5F3-BDDB1A405EB5}" destId="{47D7B6A9-6848-F84A-A192-B7884F9C2E27}" srcOrd="8" destOrd="0" presId="urn:microsoft.com/office/officeart/2005/8/layout/target3"/>
    <dgm:cxn modelId="{E87CAC93-1EBA-7F4A-8489-DCA8DEE8BEB5}" type="presParOf" srcId="{1738E56B-A923-F642-A5F3-BDDB1A405EB5}" destId="{01C5147F-FB14-F541-AE15-4188FDE20F07}" srcOrd="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294D93-7221-9A40-A2C7-6C2BBDECC1F3}" type="doc">
      <dgm:prSet loTypeId="urn:microsoft.com/office/officeart/2009/3/layout/HorizontalOrganizationChart" loCatId="" qsTypeId="urn:microsoft.com/office/officeart/2005/8/quickstyle/simple1" qsCatId="simple" csTypeId="urn:microsoft.com/office/officeart/2005/8/colors/accent1_2" csCatId="accent1" phldr="1"/>
      <dgm:spPr/>
      <dgm:t>
        <a:bodyPr/>
        <a:lstStyle/>
        <a:p>
          <a:endParaRPr lang="en-US"/>
        </a:p>
      </dgm:t>
    </dgm:pt>
    <dgm:pt modelId="{02ACBDB8-216D-C74F-AFBE-F1875F8AF577}">
      <dgm:prSet phldrT="[Text]"/>
      <dgm:spPr>
        <a:solidFill>
          <a:schemeClr val="accent3"/>
        </a:solidFill>
        <a:ln>
          <a:solidFill>
            <a:schemeClr val="accent3"/>
          </a:solidFill>
        </a:ln>
      </dgm:spPr>
      <dgm:t>
        <a:bodyPr/>
        <a:lstStyle/>
        <a:p>
          <a:r>
            <a:rPr lang="en-US" dirty="0"/>
            <a:t>Impact</a:t>
          </a:r>
        </a:p>
      </dgm:t>
    </dgm:pt>
    <dgm:pt modelId="{D4DACB6E-0338-DD4C-A1AA-E1775BC74879}" type="parTrans" cxnId="{AA4C973C-594C-3140-9D6A-C4C956208504}">
      <dgm:prSet/>
      <dgm:spPr/>
      <dgm:t>
        <a:bodyPr/>
        <a:lstStyle/>
        <a:p>
          <a:endParaRPr lang="en-US"/>
        </a:p>
      </dgm:t>
    </dgm:pt>
    <dgm:pt modelId="{65E2E0E6-DDC9-6E4E-969C-D46E43ED614B}" type="sibTrans" cxnId="{AA4C973C-594C-3140-9D6A-C4C956208504}">
      <dgm:prSet/>
      <dgm:spPr/>
      <dgm:t>
        <a:bodyPr/>
        <a:lstStyle/>
        <a:p>
          <a:endParaRPr lang="en-US"/>
        </a:p>
      </dgm:t>
    </dgm:pt>
    <dgm:pt modelId="{0B18B720-6495-124E-866E-4109944B1B29}">
      <dgm:prSet phldrT="[Text]"/>
      <dgm:spPr/>
      <dgm:t>
        <a:bodyPr/>
        <a:lstStyle/>
        <a:p>
          <a:r>
            <a:rPr lang="en-US" dirty="0"/>
            <a:t>Output</a:t>
          </a:r>
        </a:p>
      </dgm:t>
    </dgm:pt>
    <dgm:pt modelId="{8E8FC9AF-79AF-FB4A-AEAD-7C0FE00139AD}" type="parTrans" cxnId="{DD76138E-1E1B-C84B-B9A1-AF3089218EEF}">
      <dgm:prSet/>
      <dgm:spPr/>
      <dgm:t>
        <a:bodyPr/>
        <a:lstStyle/>
        <a:p>
          <a:endParaRPr lang="en-US"/>
        </a:p>
      </dgm:t>
    </dgm:pt>
    <dgm:pt modelId="{9D8332FF-04C3-0C4D-BAEA-0EAF93B5B698}" type="sibTrans" cxnId="{DD76138E-1E1B-C84B-B9A1-AF3089218EEF}">
      <dgm:prSet/>
      <dgm:spPr/>
      <dgm:t>
        <a:bodyPr/>
        <a:lstStyle/>
        <a:p>
          <a:endParaRPr lang="en-US"/>
        </a:p>
      </dgm:t>
    </dgm:pt>
    <dgm:pt modelId="{B752C83C-2D2D-324E-8A81-6F65B3D2ED8A}">
      <dgm:prSet phldrT="[Text]"/>
      <dgm:spPr>
        <a:solidFill>
          <a:schemeClr val="accent5">
            <a:lumMod val="75000"/>
          </a:schemeClr>
        </a:solidFill>
        <a:ln>
          <a:solidFill>
            <a:schemeClr val="accent5">
              <a:lumMod val="75000"/>
            </a:schemeClr>
          </a:solidFill>
        </a:ln>
      </dgm:spPr>
      <dgm:t>
        <a:bodyPr/>
        <a:lstStyle/>
        <a:p>
          <a:r>
            <a:rPr lang="en-US" dirty="0"/>
            <a:t>Activity</a:t>
          </a:r>
        </a:p>
      </dgm:t>
    </dgm:pt>
    <dgm:pt modelId="{058859A1-7F4B-6245-9574-7361AA380105}" type="parTrans" cxnId="{0001D282-82A0-844A-B827-959769C21461}">
      <dgm:prSet/>
      <dgm:spPr>
        <a:solidFill>
          <a:schemeClr val="accent5">
            <a:lumMod val="75000"/>
          </a:schemeClr>
        </a:solidFill>
        <a:ln>
          <a:solidFill>
            <a:schemeClr val="accent5">
              <a:lumMod val="75000"/>
            </a:schemeClr>
          </a:solidFill>
        </a:ln>
      </dgm:spPr>
      <dgm:t>
        <a:bodyPr/>
        <a:lstStyle/>
        <a:p>
          <a:endParaRPr lang="en-US"/>
        </a:p>
      </dgm:t>
    </dgm:pt>
    <dgm:pt modelId="{4D0EEDF6-526A-9742-98EC-383A3B1D47CE}" type="sibTrans" cxnId="{0001D282-82A0-844A-B827-959769C21461}">
      <dgm:prSet/>
      <dgm:spPr/>
      <dgm:t>
        <a:bodyPr/>
        <a:lstStyle/>
        <a:p>
          <a:endParaRPr lang="en-US"/>
        </a:p>
      </dgm:t>
    </dgm:pt>
    <dgm:pt modelId="{CCF10C83-A3F2-5B4F-A3DE-9FAB44BE6A14}">
      <dgm:prSet phldrT="[Text]"/>
      <dgm:spPr>
        <a:solidFill>
          <a:schemeClr val="accent5">
            <a:lumMod val="75000"/>
          </a:schemeClr>
        </a:solidFill>
        <a:ln>
          <a:solidFill>
            <a:schemeClr val="accent5">
              <a:lumMod val="75000"/>
            </a:schemeClr>
          </a:solidFill>
        </a:ln>
      </dgm:spPr>
      <dgm:t>
        <a:bodyPr/>
        <a:lstStyle/>
        <a:p>
          <a:r>
            <a:rPr lang="en-US" dirty="0"/>
            <a:t>Indicator</a:t>
          </a:r>
        </a:p>
      </dgm:t>
    </dgm:pt>
    <dgm:pt modelId="{24864ADF-4295-7948-8E0E-C365F90A5BA3}" type="parTrans" cxnId="{58C62879-6199-1142-8308-BA6BA6A7E1D9}">
      <dgm:prSet/>
      <dgm:spPr/>
      <dgm:t>
        <a:bodyPr/>
        <a:lstStyle/>
        <a:p>
          <a:endParaRPr lang="en-US"/>
        </a:p>
      </dgm:t>
    </dgm:pt>
    <dgm:pt modelId="{3EE8463F-3541-3744-9EC8-E98F1CBBA741}" type="sibTrans" cxnId="{58C62879-6199-1142-8308-BA6BA6A7E1D9}">
      <dgm:prSet/>
      <dgm:spPr/>
      <dgm:t>
        <a:bodyPr/>
        <a:lstStyle/>
        <a:p>
          <a:endParaRPr lang="en-US"/>
        </a:p>
      </dgm:t>
    </dgm:pt>
    <dgm:pt modelId="{EB488383-3401-A24F-B95A-A972E0A80BD9}">
      <dgm:prSet phldrT="[Text]"/>
      <dgm:spPr>
        <a:solidFill>
          <a:schemeClr val="accent6"/>
        </a:solidFill>
        <a:ln>
          <a:solidFill>
            <a:schemeClr val="accent6"/>
          </a:solidFill>
        </a:ln>
      </dgm:spPr>
      <dgm:t>
        <a:bodyPr/>
        <a:lstStyle/>
        <a:p>
          <a:r>
            <a:rPr lang="en-US" dirty="0"/>
            <a:t>Outcome</a:t>
          </a:r>
        </a:p>
      </dgm:t>
    </dgm:pt>
    <dgm:pt modelId="{39C8BBAE-FB09-A844-ABAB-E964FDCDE1FB}" type="parTrans" cxnId="{FC9A7177-2C73-074B-AF98-6E02C7B19DB1}">
      <dgm:prSet/>
      <dgm:spPr/>
      <dgm:t>
        <a:bodyPr/>
        <a:lstStyle/>
        <a:p>
          <a:endParaRPr lang="en-US"/>
        </a:p>
      </dgm:t>
    </dgm:pt>
    <dgm:pt modelId="{3BEB4E54-2CA9-B941-A546-70FC3D1E01E3}" type="sibTrans" cxnId="{FC9A7177-2C73-074B-AF98-6E02C7B19DB1}">
      <dgm:prSet/>
      <dgm:spPr/>
      <dgm:t>
        <a:bodyPr/>
        <a:lstStyle/>
        <a:p>
          <a:endParaRPr lang="en-US"/>
        </a:p>
      </dgm:t>
    </dgm:pt>
    <dgm:pt modelId="{EE43C3FC-13F1-A544-A6F8-5008F8DB7270}">
      <dgm:prSet phldrT="[Text]"/>
      <dgm:spPr>
        <a:solidFill>
          <a:schemeClr val="accent5">
            <a:lumMod val="75000"/>
          </a:schemeClr>
        </a:solidFill>
        <a:ln>
          <a:solidFill>
            <a:schemeClr val="accent5">
              <a:lumMod val="75000"/>
            </a:schemeClr>
          </a:solidFill>
        </a:ln>
      </dgm:spPr>
      <dgm:t>
        <a:bodyPr/>
        <a:lstStyle/>
        <a:p>
          <a:r>
            <a:rPr lang="en-US" dirty="0"/>
            <a:t>Target</a:t>
          </a:r>
        </a:p>
      </dgm:t>
    </dgm:pt>
    <dgm:pt modelId="{A8024751-5969-1841-B99C-DAA2B7630026}" type="parTrans" cxnId="{BD6D571E-437D-7643-8224-59DED0D37229}">
      <dgm:prSet/>
      <dgm:spPr>
        <a:ln>
          <a:solidFill>
            <a:schemeClr val="accent5">
              <a:lumMod val="75000"/>
            </a:schemeClr>
          </a:solidFill>
        </a:ln>
      </dgm:spPr>
      <dgm:t>
        <a:bodyPr/>
        <a:lstStyle/>
        <a:p>
          <a:endParaRPr lang="en-US"/>
        </a:p>
      </dgm:t>
    </dgm:pt>
    <dgm:pt modelId="{B2678C04-C429-FF41-9064-7F52A48D6D83}" type="sibTrans" cxnId="{BD6D571E-437D-7643-8224-59DED0D37229}">
      <dgm:prSet/>
      <dgm:spPr/>
      <dgm:t>
        <a:bodyPr/>
        <a:lstStyle/>
        <a:p>
          <a:endParaRPr lang="en-US"/>
        </a:p>
      </dgm:t>
    </dgm:pt>
    <dgm:pt modelId="{CA5B5D58-7CD2-3D49-9211-21EBE1BD6DD8}">
      <dgm:prSet phldrT="[Text]"/>
      <dgm:spPr>
        <a:solidFill>
          <a:schemeClr val="accent5">
            <a:lumMod val="75000"/>
          </a:schemeClr>
        </a:solidFill>
        <a:ln>
          <a:solidFill>
            <a:schemeClr val="accent5">
              <a:lumMod val="75000"/>
            </a:schemeClr>
          </a:solidFill>
        </a:ln>
      </dgm:spPr>
      <dgm:t>
        <a:bodyPr/>
        <a:lstStyle/>
        <a:p>
          <a:r>
            <a:rPr lang="en-US" dirty="0"/>
            <a:t>Timeline</a:t>
          </a:r>
        </a:p>
      </dgm:t>
    </dgm:pt>
    <dgm:pt modelId="{6AD91334-66A6-1E42-9EA8-AD80FE2BFC84}" type="parTrans" cxnId="{A9A35F81-BDFA-B247-A9FA-DAB6E588B3BE}">
      <dgm:prSet/>
      <dgm:spPr>
        <a:solidFill>
          <a:schemeClr val="accent5">
            <a:lumMod val="75000"/>
          </a:schemeClr>
        </a:solidFill>
        <a:ln>
          <a:solidFill>
            <a:schemeClr val="accent5">
              <a:lumMod val="75000"/>
            </a:schemeClr>
          </a:solidFill>
        </a:ln>
      </dgm:spPr>
      <dgm:t>
        <a:bodyPr/>
        <a:lstStyle/>
        <a:p>
          <a:endParaRPr lang="en-US"/>
        </a:p>
      </dgm:t>
    </dgm:pt>
    <dgm:pt modelId="{A055D59C-3E43-2C42-8804-EC5336AACDC3}" type="sibTrans" cxnId="{A9A35F81-BDFA-B247-A9FA-DAB6E588B3BE}">
      <dgm:prSet/>
      <dgm:spPr/>
      <dgm:t>
        <a:bodyPr/>
        <a:lstStyle/>
        <a:p>
          <a:endParaRPr lang="en-US"/>
        </a:p>
      </dgm:t>
    </dgm:pt>
    <dgm:pt modelId="{BA4B4A4A-4288-864D-92D2-07CA2735AAF8}">
      <dgm:prSet phldrT="[Text]"/>
      <dgm:spPr>
        <a:solidFill>
          <a:schemeClr val="accent5">
            <a:lumMod val="75000"/>
          </a:schemeClr>
        </a:solidFill>
        <a:ln>
          <a:solidFill>
            <a:schemeClr val="accent5">
              <a:lumMod val="75000"/>
            </a:schemeClr>
          </a:solidFill>
        </a:ln>
      </dgm:spPr>
      <dgm:t>
        <a:bodyPr/>
        <a:lstStyle/>
        <a:p>
          <a:r>
            <a:rPr lang="en-US" dirty="0"/>
            <a:t>Responsibility</a:t>
          </a:r>
        </a:p>
      </dgm:t>
    </dgm:pt>
    <dgm:pt modelId="{51B8AC19-F5C0-0C4B-89D0-020EDB688026}" type="parTrans" cxnId="{EA639F06-C1C9-B64A-8623-102DB03AEB80}">
      <dgm:prSet/>
      <dgm:spPr>
        <a:solidFill>
          <a:schemeClr val="accent5">
            <a:lumMod val="75000"/>
          </a:schemeClr>
        </a:solidFill>
        <a:ln>
          <a:solidFill>
            <a:schemeClr val="accent5">
              <a:lumMod val="75000"/>
            </a:schemeClr>
          </a:solidFill>
        </a:ln>
      </dgm:spPr>
      <dgm:t>
        <a:bodyPr/>
        <a:lstStyle/>
        <a:p>
          <a:endParaRPr lang="en-US"/>
        </a:p>
      </dgm:t>
    </dgm:pt>
    <dgm:pt modelId="{02DA255F-8EF8-4B48-80FE-039A4D9B9A53}" type="sibTrans" cxnId="{EA639F06-C1C9-B64A-8623-102DB03AEB80}">
      <dgm:prSet/>
      <dgm:spPr/>
      <dgm:t>
        <a:bodyPr/>
        <a:lstStyle/>
        <a:p>
          <a:endParaRPr lang="en-US"/>
        </a:p>
      </dgm:t>
    </dgm:pt>
    <dgm:pt modelId="{F92D73EA-7A73-C04F-ADA1-DDC7E85D9482}">
      <dgm:prSet phldrT="[Text]"/>
      <dgm:spPr>
        <a:solidFill>
          <a:schemeClr val="accent5">
            <a:lumMod val="75000"/>
          </a:schemeClr>
        </a:solidFill>
        <a:ln>
          <a:solidFill>
            <a:schemeClr val="accent5">
              <a:lumMod val="75000"/>
            </a:schemeClr>
          </a:solidFill>
        </a:ln>
      </dgm:spPr>
      <dgm:t>
        <a:bodyPr/>
        <a:lstStyle/>
        <a:p>
          <a:r>
            <a:rPr lang="en-US" dirty="0"/>
            <a:t>Cost</a:t>
          </a:r>
        </a:p>
      </dgm:t>
    </dgm:pt>
    <dgm:pt modelId="{342E1FFA-83DF-D749-803E-44468E5880BD}" type="parTrans" cxnId="{31378FBE-DA72-3D4F-A174-3140CEDD9A13}">
      <dgm:prSet/>
      <dgm:spPr>
        <a:solidFill>
          <a:schemeClr val="accent5">
            <a:lumMod val="75000"/>
          </a:schemeClr>
        </a:solidFill>
        <a:ln>
          <a:solidFill>
            <a:schemeClr val="accent5">
              <a:lumMod val="75000"/>
            </a:schemeClr>
          </a:solidFill>
        </a:ln>
      </dgm:spPr>
      <dgm:t>
        <a:bodyPr/>
        <a:lstStyle/>
        <a:p>
          <a:endParaRPr lang="en-US"/>
        </a:p>
      </dgm:t>
    </dgm:pt>
    <dgm:pt modelId="{29FB12E0-C5FD-C84D-ADE6-899B7F0163E4}" type="sibTrans" cxnId="{31378FBE-DA72-3D4F-A174-3140CEDD9A13}">
      <dgm:prSet/>
      <dgm:spPr/>
      <dgm:t>
        <a:bodyPr/>
        <a:lstStyle/>
        <a:p>
          <a:endParaRPr lang="en-US"/>
        </a:p>
      </dgm:t>
    </dgm:pt>
    <dgm:pt modelId="{33E05396-3FD7-D448-8CD7-3A609E747A7F}" type="pres">
      <dgm:prSet presAssocID="{E6294D93-7221-9A40-A2C7-6C2BBDECC1F3}" presName="hierChild1" presStyleCnt="0">
        <dgm:presLayoutVars>
          <dgm:orgChart val="1"/>
          <dgm:chPref val="1"/>
          <dgm:dir/>
          <dgm:animOne val="branch"/>
          <dgm:animLvl val="lvl"/>
          <dgm:resizeHandles/>
        </dgm:presLayoutVars>
      </dgm:prSet>
      <dgm:spPr/>
    </dgm:pt>
    <dgm:pt modelId="{FBF59846-9014-C241-B9B1-5F7EAB0C50D9}" type="pres">
      <dgm:prSet presAssocID="{02ACBDB8-216D-C74F-AFBE-F1875F8AF577}" presName="hierRoot1" presStyleCnt="0">
        <dgm:presLayoutVars>
          <dgm:hierBranch val="init"/>
        </dgm:presLayoutVars>
      </dgm:prSet>
      <dgm:spPr/>
    </dgm:pt>
    <dgm:pt modelId="{F0E7204F-D352-1E40-969A-95A0FCEBFE0D}" type="pres">
      <dgm:prSet presAssocID="{02ACBDB8-216D-C74F-AFBE-F1875F8AF577}" presName="rootComposite1" presStyleCnt="0"/>
      <dgm:spPr/>
    </dgm:pt>
    <dgm:pt modelId="{5889F2D8-017B-BD46-83F3-CC7E6DF13576}" type="pres">
      <dgm:prSet presAssocID="{02ACBDB8-216D-C74F-AFBE-F1875F8AF577}" presName="rootText1" presStyleLbl="node0" presStyleIdx="0" presStyleCnt="1">
        <dgm:presLayoutVars>
          <dgm:chPref val="3"/>
        </dgm:presLayoutVars>
      </dgm:prSet>
      <dgm:spPr/>
    </dgm:pt>
    <dgm:pt modelId="{091DCB19-446F-3640-A8BE-6B67D7F4167D}" type="pres">
      <dgm:prSet presAssocID="{02ACBDB8-216D-C74F-AFBE-F1875F8AF577}" presName="rootConnector1" presStyleLbl="node1" presStyleIdx="0" presStyleCnt="0"/>
      <dgm:spPr/>
    </dgm:pt>
    <dgm:pt modelId="{762E0807-D51F-0D47-AF96-E76241508D91}" type="pres">
      <dgm:prSet presAssocID="{02ACBDB8-216D-C74F-AFBE-F1875F8AF577}" presName="hierChild2" presStyleCnt="0"/>
      <dgm:spPr/>
    </dgm:pt>
    <dgm:pt modelId="{3C26BB7D-E108-354C-A3E9-911C0551ADEC}" type="pres">
      <dgm:prSet presAssocID="{39C8BBAE-FB09-A844-ABAB-E964FDCDE1FB}" presName="Name64" presStyleLbl="parChTrans1D2" presStyleIdx="0" presStyleCnt="1"/>
      <dgm:spPr/>
    </dgm:pt>
    <dgm:pt modelId="{F2C9DE73-01FC-E547-B1EA-D9E2976AC50F}" type="pres">
      <dgm:prSet presAssocID="{EB488383-3401-A24F-B95A-A972E0A80BD9}" presName="hierRoot2" presStyleCnt="0">
        <dgm:presLayoutVars>
          <dgm:hierBranch val="init"/>
        </dgm:presLayoutVars>
      </dgm:prSet>
      <dgm:spPr/>
    </dgm:pt>
    <dgm:pt modelId="{EDB59B05-623C-3C41-95CC-2760AA1CD94B}" type="pres">
      <dgm:prSet presAssocID="{EB488383-3401-A24F-B95A-A972E0A80BD9}" presName="rootComposite" presStyleCnt="0"/>
      <dgm:spPr/>
    </dgm:pt>
    <dgm:pt modelId="{48C54F34-0E9C-B943-A3F0-4E70206A43C0}" type="pres">
      <dgm:prSet presAssocID="{EB488383-3401-A24F-B95A-A972E0A80BD9}" presName="rootText" presStyleLbl="node2" presStyleIdx="0" presStyleCnt="1">
        <dgm:presLayoutVars>
          <dgm:chPref val="3"/>
        </dgm:presLayoutVars>
      </dgm:prSet>
      <dgm:spPr/>
    </dgm:pt>
    <dgm:pt modelId="{793E9B3C-9A57-C449-B216-4AFE1B5A2F2A}" type="pres">
      <dgm:prSet presAssocID="{EB488383-3401-A24F-B95A-A972E0A80BD9}" presName="rootConnector" presStyleLbl="node2" presStyleIdx="0" presStyleCnt="1"/>
      <dgm:spPr/>
    </dgm:pt>
    <dgm:pt modelId="{6D9BEFD5-D342-6140-8D6E-AD1A60B13DEE}" type="pres">
      <dgm:prSet presAssocID="{EB488383-3401-A24F-B95A-A972E0A80BD9}" presName="hierChild4" presStyleCnt="0"/>
      <dgm:spPr/>
    </dgm:pt>
    <dgm:pt modelId="{25956BF7-1A30-1B41-937D-C48A4707F71B}" type="pres">
      <dgm:prSet presAssocID="{8E8FC9AF-79AF-FB4A-AEAD-7C0FE00139AD}" presName="Name64" presStyleLbl="parChTrans1D3" presStyleIdx="0" presStyleCnt="1"/>
      <dgm:spPr/>
    </dgm:pt>
    <dgm:pt modelId="{1AC03CE8-B5B2-B74E-B735-1280EE846D6B}" type="pres">
      <dgm:prSet presAssocID="{0B18B720-6495-124E-866E-4109944B1B29}" presName="hierRoot2" presStyleCnt="0">
        <dgm:presLayoutVars>
          <dgm:hierBranch val="init"/>
        </dgm:presLayoutVars>
      </dgm:prSet>
      <dgm:spPr/>
    </dgm:pt>
    <dgm:pt modelId="{81891FFA-7832-9E4B-B671-C1DACD4D9A73}" type="pres">
      <dgm:prSet presAssocID="{0B18B720-6495-124E-866E-4109944B1B29}" presName="rootComposite" presStyleCnt="0"/>
      <dgm:spPr/>
    </dgm:pt>
    <dgm:pt modelId="{235A32F5-EC1C-2546-9E1D-3EA736A8C6F6}" type="pres">
      <dgm:prSet presAssocID="{0B18B720-6495-124E-866E-4109944B1B29}" presName="rootText" presStyleLbl="node3" presStyleIdx="0" presStyleCnt="1">
        <dgm:presLayoutVars>
          <dgm:chPref val="3"/>
        </dgm:presLayoutVars>
      </dgm:prSet>
      <dgm:spPr/>
    </dgm:pt>
    <dgm:pt modelId="{43C252B4-E7BC-E440-AC17-95403588A080}" type="pres">
      <dgm:prSet presAssocID="{0B18B720-6495-124E-866E-4109944B1B29}" presName="rootConnector" presStyleLbl="node3" presStyleIdx="0" presStyleCnt="1"/>
      <dgm:spPr/>
    </dgm:pt>
    <dgm:pt modelId="{C5D6C096-E3AA-F74F-995A-8C07DA9B651B}" type="pres">
      <dgm:prSet presAssocID="{0B18B720-6495-124E-866E-4109944B1B29}" presName="hierChild4" presStyleCnt="0"/>
      <dgm:spPr/>
    </dgm:pt>
    <dgm:pt modelId="{2684996C-0CA1-9E4F-A810-FA87727DC41A}" type="pres">
      <dgm:prSet presAssocID="{058859A1-7F4B-6245-9574-7361AA380105}" presName="Name64" presStyleLbl="parChTrans1D4" presStyleIdx="0" presStyleCnt="6"/>
      <dgm:spPr/>
    </dgm:pt>
    <dgm:pt modelId="{6C824B67-73D0-1E41-B315-0C9E3F2442B9}" type="pres">
      <dgm:prSet presAssocID="{B752C83C-2D2D-324E-8A81-6F65B3D2ED8A}" presName="hierRoot2" presStyleCnt="0">
        <dgm:presLayoutVars>
          <dgm:hierBranch val="init"/>
        </dgm:presLayoutVars>
      </dgm:prSet>
      <dgm:spPr/>
    </dgm:pt>
    <dgm:pt modelId="{70483D5F-44BA-1145-BD27-622C8A758429}" type="pres">
      <dgm:prSet presAssocID="{B752C83C-2D2D-324E-8A81-6F65B3D2ED8A}" presName="rootComposite" presStyleCnt="0"/>
      <dgm:spPr/>
    </dgm:pt>
    <dgm:pt modelId="{43267BC7-82E4-6245-A02C-9ECC0D86779B}" type="pres">
      <dgm:prSet presAssocID="{B752C83C-2D2D-324E-8A81-6F65B3D2ED8A}" presName="rootText" presStyleLbl="node4" presStyleIdx="0" presStyleCnt="6">
        <dgm:presLayoutVars>
          <dgm:chPref val="3"/>
        </dgm:presLayoutVars>
      </dgm:prSet>
      <dgm:spPr/>
    </dgm:pt>
    <dgm:pt modelId="{DCB25E60-5027-9C4B-B95A-602A27A89A3E}" type="pres">
      <dgm:prSet presAssocID="{B752C83C-2D2D-324E-8A81-6F65B3D2ED8A}" presName="rootConnector" presStyleLbl="node4" presStyleIdx="0" presStyleCnt="6"/>
      <dgm:spPr/>
    </dgm:pt>
    <dgm:pt modelId="{A1E3175C-0D67-9140-832E-A7FDBCEC9260}" type="pres">
      <dgm:prSet presAssocID="{B752C83C-2D2D-324E-8A81-6F65B3D2ED8A}" presName="hierChild4" presStyleCnt="0"/>
      <dgm:spPr/>
    </dgm:pt>
    <dgm:pt modelId="{EEE8EE0D-524A-5748-BBBA-082484209E33}" type="pres">
      <dgm:prSet presAssocID="{B752C83C-2D2D-324E-8A81-6F65B3D2ED8A}" presName="hierChild5" presStyleCnt="0"/>
      <dgm:spPr/>
    </dgm:pt>
    <dgm:pt modelId="{E18423C1-7FD5-504D-A88C-67FD92BE345D}" type="pres">
      <dgm:prSet presAssocID="{24864ADF-4295-7948-8E0E-C365F90A5BA3}" presName="Name64" presStyleLbl="parChTrans1D4" presStyleIdx="1" presStyleCnt="6"/>
      <dgm:spPr/>
    </dgm:pt>
    <dgm:pt modelId="{DFCFC5F2-1245-4647-84EF-FDAB9D59CE6D}" type="pres">
      <dgm:prSet presAssocID="{CCF10C83-A3F2-5B4F-A3DE-9FAB44BE6A14}" presName="hierRoot2" presStyleCnt="0">
        <dgm:presLayoutVars>
          <dgm:hierBranch val="init"/>
        </dgm:presLayoutVars>
      </dgm:prSet>
      <dgm:spPr/>
    </dgm:pt>
    <dgm:pt modelId="{85D1353D-B254-AD4F-A98E-42C4F60F5BAE}" type="pres">
      <dgm:prSet presAssocID="{CCF10C83-A3F2-5B4F-A3DE-9FAB44BE6A14}" presName="rootComposite" presStyleCnt="0"/>
      <dgm:spPr/>
    </dgm:pt>
    <dgm:pt modelId="{99A392F3-6284-1D47-95AB-C799490080EE}" type="pres">
      <dgm:prSet presAssocID="{CCF10C83-A3F2-5B4F-A3DE-9FAB44BE6A14}" presName="rootText" presStyleLbl="node4" presStyleIdx="1" presStyleCnt="6">
        <dgm:presLayoutVars>
          <dgm:chPref val="3"/>
        </dgm:presLayoutVars>
      </dgm:prSet>
      <dgm:spPr/>
    </dgm:pt>
    <dgm:pt modelId="{2C508193-B9DF-584D-8B58-25A6DA9F9FED}" type="pres">
      <dgm:prSet presAssocID="{CCF10C83-A3F2-5B4F-A3DE-9FAB44BE6A14}" presName="rootConnector" presStyleLbl="node4" presStyleIdx="1" presStyleCnt="6"/>
      <dgm:spPr/>
    </dgm:pt>
    <dgm:pt modelId="{D00507B6-9CC4-1F41-A4B9-D8A3A118B074}" type="pres">
      <dgm:prSet presAssocID="{CCF10C83-A3F2-5B4F-A3DE-9FAB44BE6A14}" presName="hierChild4" presStyleCnt="0"/>
      <dgm:spPr/>
    </dgm:pt>
    <dgm:pt modelId="{4A124664-67E6-A742-87A1-552ECE8479D2}" type="pres">
      <dgm:prSet presAssocID="{CCF10C83-A3F2-5B4F-A3DE-9FAB44BE6A14}" presName="hierChild5" presStyleCnt="0"/>
      <dgm:spPr/>
    </dgm:pt>
    <dgm:pt modelId="{549422DD-1EBB-4E46-A3F5-994D6ED4DD1A}" type="pres">
      <dgm:prSet presAssocID="{A8024751-5969-1841-B99C-DAA2B7630026}" presName="Name64" presStyleLbl="parChTrans1D4" presStyleIdx="2" presStyleCnt="6"/>
      <dgm:spPr/>
    </dgm:pt>
    <dgm:pt modelId="{6A3A8800-B82E-0C4F-ABD3-2B2B06B17054}" type="pres">
      <dgm:prSet presAssocID="{EE43C3FC-13F1-A544-A6F8-5008F8DB7270}" presName="hierRoot2" presStyleCnt="0">
        <dgm:presLayoutVars>
          <dgm:hierBranch val="init"/>
        </dgm:presLayoutVars>
      </dgm:prSet>
      <dgm:spPr/>
    </dgm:pt>
    <dgm:pt modelId="{F35CD9E7-77DF-4B4E-99AC-61D3CD4C5B0A}" type="pres">
      <dgm:prSet presAssocID="{EE43C3FC-13F1-A544-A6F8-5008F8DB7270}" presName="rootComposite" presStyleCnt="0"/>
      <dgm:spPr/>
    </dgm:pt>
    <dgm:pt modelId="{D0F44A8F-7A6F-9341-8D24-D0B22EA042E7}" type="pres">
      <dgm:prSet presAssocID="{EE43C3FC-13F1-A544-A6F8-5008F8DB7270}" presName="rootText" presStyleLbl="node4" presStyleIdx="2" presStyleCnt="6">
        <dgm:presLayoutVars>
          <dgm:chPref val="3"/>
        </dgm:presLayoutVars>
      </dgm:prSet>
      <dgm:spPr/>
    </dgm:pt>
    <dgm:pt modelId="{3EB5A318-F549-5B4A-A368-1F0D9A9728D4}" type="pres">
      <dgm:prSet presAssocID="{EE43C3FC-13F1-A544-A6F8-5008F8DB7270}" presName="rootConnector" presStyleLbl="node4" presStyleIdx="2" presStyleCnt="6"/>
      <dgm:spPr/>
    </dgm:pt>
    <dgm:pt modelId="{4CC7115C-4AE9-6740-8B0D-C96CF8BEDFBF}" type="pres">
      <dgm:prSet presAssocID="{EE43C3FC-13F1-A544-A6F8-5008F8DB7270}" presName="hierChild4" presStyleCnt="0"/>
      <dgm:spPr/>
    </dgm:pt>
    <dgm:pt modelId="{7768EAF4-375D-4845-A5F2-A178EB8EAF61}" type="pres">
      <dgm:prSet presAssocID="{EE43C3FC-13F1-A544-A6F8-5008F8DB7270}" presName="hierChild5" presStyleCnt="0"/>
      <dgm:spPr/>
    </dgm:pt>
    <dgm:pt modelId="{0B24D810-4246-2B46-B842-71C5C9C7ADAA}" type="pres">
      <dgm:prSet presAssocID="{6AD91334-66A6-1E42-9EA8-AD80FE2BFC84}" presName="Name64" presStyleLbl="parChTrans1D4" presStyleIdx="3" presStyleCnt="6"/>
      <dgm:spPr/>
    </dgm:pt>
    <dgm:pt modelId="{FEA170B8-7514-4741-9324-D6333AC78B91}" type="pres">
      <dgm:prSet presAssocID="{CA5B5D58-7CD2-3D49-9211-21EBE1BD6DD8}" presName="hierRoot2" presStyleCnt="0">
        <dgm:presLayoutVars>
          <dgm:hierBranch val="init"/>
        </dgm:presLayoutVars>
      </dgm:prSet>
      <dgm:spPr/>
    </dgm:pt>
    <dgm:pt modelId="{E1C9472B-4B02-AD4D-A33D-84894AFB24A4}" type="pres">
      <dgm:prSet presAssocID="{CA5B5D58-7CD2-3D49-9211-21EBE1BD6DD8}" presName="rootComposite" presStyleCnt="0"/>
      <dgm:spPr/>
    </dgm:pt>
    <dgm:pt modelId="{E27FD76C-9EB2-5241-BEBB-6499CC820E40}" type="pres">
      <dgm:prSet presAssocID="{CA5B5D58-7CD2-3D49-9211-21EBE1BD6DD8}" presName="rootText" presStyleLbl="node4" presStyleIdx="3" presStyleCnt="6">
        <dgm:presLayoutVars>
          <dgm:chPref val="3"/>
        </dgm:presLayoutVars>
      </dgm:prSet>
      <dgm:spPr/>
    </dgm:pt>
    <dgm:pt modelId="{7E07A5BA-2412-6048-97F6-B17BDC668744}" type="pres">
      <dgm:prSet presAssocID="{CA5B5D58-7CD2-3D49-9211-21EBE1BD6DD8}" presName="rootConnector" presStyleLbl="node4" presStyleIdx="3" presStyleCnt="6"/>
      <dgm:spPr/>
    </dgm:pt>
    <dgm:pt modelId="{C9570501-E92F-1640-A95A-E926F530BA08}" type="pres">
      <dgm:prSet presAssocID="{CA5B5D58-7CD2-3D49-9211-21EBE1BD6DD8}" presName="hierChild4" presStyleCnt="0"/>
      <dgm:spPr/>
    </dgm:pt>
    <dgm:pt modelId="{D1CB4BD6-8D8E-0A48-B323-249DA3F5FCF0}" type="pres">
      <dgm:prSet presAssocID="{CA5B5D58-7CD2-3D49-9211-21EBE1BD6DD8}" presName="hierChild5" presStyleCnt="0"/>
      <dgm:spPr/>
    </dgm:pt>
    <dgm:pt modelId="{026B9618-9B2B-2E4E-A032-972FE57CA691}" type="pres">
      <dgm:prSet presAssocID="{51B8AC19-F5C0-0C4B-89D0-020EDB688026}" presName="Name64" presStyleLbl="parChTrans1D4" presStyleIdx="4" presStyleCnt="6"/>
      <dgm:spPr/>
    </dgm:pt>
    <dgm:pt modelId="{76F75FE5-30C5-EC4D-9675-96B5B7E4F463}" type="pres">
      <dgm:prSet presAssocID="{BA4B4A4A-4288-864D-92D2-07CA2735AAF8}" presName="hierRoot2" presStyleCnt="0">
        <dgm:presLayoutVars>
          <dgm:hierBranch val="init"/>
        </dgm:presLayoutVars>
      </dgm:prSet>
      <dgm:spPr/>
    </dgm:pt>
    <dgm:pt modelId="{BC3EA511-E7E9-3346-9C2B-8E087C49B7B3}" type="pres">
      <dgm:prSet presAssocID="{BA4B4A4A-4288-864D-92D2-07CA2735AAF8}" presName="rootComposite" presStyleCnt="0"/>
      <dgm:spPr/>
    </dgm:pt>
    <dgm:pt modelId="{D23097BC-B09D-A940-83FA-59996F5604EC}" type="pres">
      <dgm:prSet presAssocID="{BA4B4A4A-4288-864D-92D2-07CA2735AAF8}" presName="rootText" presStyleLbl="node4" presStyleIdx="4" presStyleCnt="6">
        <dgm:presLayoutVars>
          <dgm:chPref val="3"/>
        </dgm:presLayoutVars>
      </dgm:prSet>
      <dgm:spPr/>
    </dgm:pt>
    <dgm:pt modelId="{C3D6D412-3BC1-D64A-9685-12ECAA4EB5A5}" type="pres">
      <dgm:prSet presAssocID="{BA4B4A4A-4288-864D-92D2-07CA2735AAF8}" presName="rootConnector" presStyleLbl="node4" presStyleIdx="4" presStyleCnt="6"/>
      <dgm:spPr/>
    </dgm:pt>
    <dgm:pt modelId="{228201A4-4910-2947-9C68-6E799F9A8782}" type="pres">
      <dgm:prSet presAssocID="{BA4B4A4A-4288-864D-92D2-07CA2735AAF8}" presName="hierChild4" presStyleCnt="0"/>
      <dgm:spPr/>
    </dgm:pt>
    <dgm:pt modelId="{70AB64D1-1094-044C-B4ED-BA66F5A8C21B}" type="pres">
      <dgm:prSet presAssocID="{BA4B4A4A-4288-864D-92D2-07CA2735AAF8}" presName="hierChild5" presStyleCnt="0"/>
      <dgm:spPr/>
    </dgm:pt>
    <dgm:pt modelId="{E00A43B6-CE85-6C42-8807-EB92D7B7B6CC}" type="pres">
      <dgm:prSet presAssocID="{342E1FFA-83DF-D749-803E-44468E5880BD}" presName="Name64" presStyleLbl="parChTrans1D4" presStyleIdx="5" presStyleCnt="6"/>
      <dgm:spPr/>
    </dgm:pt>
    <dgm:pt modelId="{86560C04-06EF-7D46-BC31-1094121FB02C}" type="pres">
      <dgm:prSet presAssocID="{F92D73EA-7A73-C04F-ADA1-DDC7E85D9482}" presName="hierRoot2" presStyleCnt="0">
        <dgm:presLayoutVars>
          <dgm:hierBranch val="init"/>
        </dgm:presLayoutVars>
      </dgm:prSet>
      <dgm:spPr/>
    </dgm:pt>
    <dgm:pt modelId="{4B47526E-12F6-494F-A649-5B82164AD032}" type="pres">
      <dgm:prSet presAssocID="{F92D73EA-7A73-C04F-ADA1-DDC7E85D9482}" presName="rootComposite" presStyleCnt="0"/>
      <dgm:spPr/>
    </dgm:pt>
    <dgm:pt modelId="{BA2E4FD2-9CB7-0943-8165-7ADE294FDCB3}" type="pres">
      <dgm:prSet presAssocID="{F92D73EA-7A73-C04F-ADA1-DDC7E85D9482}" presName="rootText" presStyleLbl="node4" presStyleIdx="5" presStyleCnt="6">
        <dgm:presLayoutVars>
          <dgm:chPref val="3"/>
        </dgm:presLayoutVars>
      </dgm:prSet>
      <dgm:spPr/>
    </dgm:pt>
    <dgm:pt modelId="{B7893319-5B1D-9043-94F0-30B3F0E12CE5}" type="pres">
      <dgm:prSet presAssocID="{F92D73EA-7A73-C04F-ADA1-DDC7E85D9482}" presName="rootConnector" presStyleLbl="node4" presStyleIdx="5" presStyleCnt="6"/>
      <dgm:spPr/>
    </dgm:pt>
    <dgm:pt modelId="{351D43FA-20F2-8543-9AF2-15D2A913C186}" type="pres">
      <dgm:prSet presAssocID="{F92D73EA-7A73-C04F-ADA1-DDC7E85D9482}" presName="hierChild4" presStyleCnt="0"/>
      <dgm:spPr/>
    </dgm:pt>
    <dgm:pt modelId="{028A0D96-3D37-F048-9F49-B8DFEDE4F382}" type="pres">
      <dgm:prSet presAssocID="{F92D73EA-7A73-C04F-ADA1-DDC7E85D9482}" presName="hierChild5" presStyleCnt="0"/>
      <dgm:spPr/>
    </dgm:pt>
    <dgm:pt modelId="{91BA8BCD-967F-4F4F-910E-CCF03403A06A}" type="pres">
      <dgm:prSet presAssocID="{0B18B720-6495-124E-866E-4109944B1B29}" presName="hierChild5" presStyleCnt="0"/>
      <dgm:spPr/>
    </dgm:pt>
    <dgm:pt modelId="{18C351AE-1E4B-7348-B88B-D0E4C60A1B7C}" type="pres">
      <dgm:prSet presAssocID="{EB488383-3401-A24F-B95A-A972E0A80BD9}" presName="hierChild5" presStyleCnt="0"/>
      <dgm:spPr/>
    </dgm:pt>
    <dgm:pt modelId="{4D4607B8-75AE-194B-9983-B789C0239FC4}" type="pres">
      <dgm:prSet presAssocID="{02ACBDB8-216D-C74F-AFBE-F1875F8AF577}" presName="hierChild3" presStyleCnt="0"/>
      <dgm:spPr/>
    </dgm:pt>
  </dgm:ptLst>
  <dgm:cxnLst>
    <dgm:cxn modelId="{EA639F06-C1C9-B64A-8623-102DB03AEB80}" srcId="{0B18B720-6495-124E-866E-4109944B1B29}" destId="{BA4B4A4A-4288-864D-92D2-07CA2735AAF8}" srcOrd="4" destOrd="0" parTransId="{51B8AC19-F5C0-0C4B-89D0-020EDB688026}" sibTransId="{02DA255F-8EF8-4B48-80FE-039A4D9B9A53}"/>
    <dgm:cxn modelId="{4FC3F31C-2CDE-774B-925C-CEC00B938B9B}" type="presOf" srcId="{058859A1-7F4B-6245-9574-7361AA380105}" destId="{2684996C-0CA1-9E4F-A810-FA87727DC41A}" srcOrd="0" destOrd="0" presId="urn:microsoft.com/office/officeart/2009/3/layout/HorizontalOrganizationChart"/>
    <dgm:cxn modelId="{BD6D571E-437D-7643-8224-59DED0D37229}" srcId="{0B18B720-6495-124E-866E-4109944B1B29}" destId="{EE43C3FC-13F1-A544-A6F8-5008F8DB7270}" srcOrd="2" destOrd="0" parTransId="{A8024751-5969-1841-B99C-DAA2B7630026}" sibTransId="{B2678C04-C429-FF41-9064-7F52A48D6D83}"/>
    <dgm:cxn modelId="{53996025-74FE-2A4E-96E3-EB470096706D}" type="presOf" srcId="{EB488383-3401-A24F-B95A-A972E0A80BD9}" destId="{793E9B3C-9A57-C449-B216-4AFE1B5A2F2A}" srcOrd="1" destOrd="0" presId="urn:microsoft.com/office/officeart/2009/3/layout/HorizontalOrganizationChart"/>
    <dgm:cxn modelId="{32098328-8DD5-D547-B94F-F8B75BF7D827}" type="presOf" srcId="{B752C83C-2D2D-324E-8A81-6F65B3D2ED8A}" destId="{DCB25E60-5027-9C4B-B95A-602A27A89A3E}" srcOrd="1" destOrd="0" presId="urn:microsoft.com/office/officeart/2009/3/layout/HorizontalOrganizationChart"/>
    <dgm:cxn modelId="{B5F29237-1EDC-C343-9DD3-FBBB93CF7954}" type="presOf" srcId="{02ACBDB8-216D-C74F-AFBE-F1875F8AF577}" destId="{091DCB19-446F-3640-A8BE-6B67D7F4167D}" srcOrd="1" destOrd="0" presId="urn:microsoft.com/office/officeart/2009/3/layout/HorizontalOrganizationChart"/>
    <dgm:cxn modelId="{1BEBD237-271A-7448-A314-20C6789824E4}" type="presOf" srcId="{A8024751-5969-1841-B99C-DAA2B7630026}" destId="{549422DD-1EBB-4E46-A3F5-994D6ED4DD1A}" srcOrd="0" destOrd="0" presId="urn:microsoft.com/office/officeart/2009/3/layout/HorizontalOrganizationChart"/>
    <dgm:cxn modelId="{AA4C973C-594C-3140-9D6A-C4C956208504}" srcId="{E6294D93-7221-9A40-A2C7-6C2BBDECC1F3}" destId="{02ACBDB8-216D-C74F-AFBE-F1875F8AF577}" srcOrd="0" destOrd="0" parTransId="{D4DACB6E-0338-DD4C-A1AA-E1775BC74879}" sibTransId="{65E2E0E6-DDC9-6E4E-969C-D46E43ED614B}"/>
    <dgm:cxn modelId="{55F15C42-D786-1A4A-8B59-EB62F3CD5CBB}" type="presOf" srcId="{24864ADF-4295-7948-8E0E-C365F90A5BA3}" destId="{E18423C1-7FD5-504D-A88C-67FD92BE345D}" srcOrd="0" destOrd="0" presId="urn:microsoft.com/office/officeart/2009/3/layout/HorizontalOrganizationChart"/>
    <dgm:cxn modelId="{37F0C05D-5C77-C94A-BED3-8904244E83CC}" type="presOf" srcId="{CA5B5D58-7CD2-3D49-9211-21EBE1BD6DD8}" destId="{E27FD76C-9EB2-5241-BEBB-6499CC820E40}" srcOrd="0" destOrd="0" presId="urn:microsoft.com/office/officeart/2009/3/layout/HorizontalOrganizationChart"/>
    <dgm:cxn modelId="{FC9A7177-2C73-074B-AF98-6E02C7B19DB1}" srcId="{02ACBDB8-216D-C74F-AFBE-F1875F8AF577}" destId="{EB488383-3401-A24F-B95A-A972E0A80BD9}" srcOrd="0" destOrd="0" parTransId="{39C8BBAE-FB09-A844-ABAB-E964FDCDE1FB}" sibTransId="{3BEB4E54-2CA9-B941-A546-70FC3D1E01E3}"/>
    <dgm:cxn modelId="{58C62879-6199-1142-8308-BA6BA6A7E1D9}" srcId="{0B18B720-6495-124E-866E-4109944B1B29}" destId="{CCF10C83-A3F2-5B4F-A3DE-9FAB44BE6A14}" srcOrd="1" destOrd="0" parTransId="{24864ADF-4295-7948-8E0E-C365F90A5BA3}" sibTransId="{3EE8463F-3541-3744-9EC8-E98F1CBBA741}"/>
    <dgm:cxn modelId="{A9A35F81-BDFA-B247-A9FA-DAB6E588B3BE}" srcId="{0B18B720-6495-124E-866E-4109944B1B29}" destId="{CA5B5D58-7CD2-3D49-9211-21EBE1BD6DD8}" srcOrd="3" destOrd="0" parTransId="{6AD91334-66A6-1E42-9EA8-AD80FE2BFC84}" sibTransId="{A055D59C-3E43-2C42-8804-EC5336AACDC3}"/>
    <dgm:cxn modelId="{3B053182-3F28-3547-9297-07A58D9EF869}" type="presOf" srcId="{EE43C3FC-13F1-A544-A6F8-5008F8DB7270}" destId="{3EB5A318-F549-5B4A-A368-1F0D9A9728D4}" srcOrd="1" destOrd="0" presId="urn:microsoft.com/office/officeart/2009/3/layout/HorizontalOrganizationChart"/>
    <dgm:cxn modelId="{0001D282-82A0-844A-B827-959769C21461}" srcId="{0B18B720-6495-124E-866E-4109944B1B29}" destId="{B752C83C-2D2D-324E-8A81-6F65B3D2ED8A}" srcOrd="0" destOrd="0" parTransId="{058859A1-7F4B-6245-9574-7361AA380105}" sibTransId="{4D0EEDF6-526A-9742-98EC-383A3B1D47CE}"/>
    <dgm:cxn modelId="{0FB17085-320F-5848-A45F-8F0616649041}" type="presOf" srcId="{EB488383-3401-A24F-B95A-A972E0A80BD9}" destId="{48C54F34-0E9C-B943-A3F0-4E70206A43C0}" srcOrd="0" destOrd="0" presId="urn:microsoft.com/office/officeart/2009/3/layout/HorizontalOrganizationChart"/>
    <dgm:cxn modelId="{DD76138E-1E1B-C84B-B9A1-AF3089218EEF}" srcId="{EB488383-3401-A24F-B95A-A972E0A80BD9}" destId="{0B18B720-6495-124E-866E-4109944B1B29}" srcOrd="0" destOrd="0" parTransId="{8E8FC9AF-79AF-FB4A-AEAD-7C0FE00139AD}" sibTransId="{9D8332FF-04C3-0C4D-BAEA-0EAF93B5B698}"/>
    <dgm:cxn modelId="{16267191-681F-014F-9BAE-3B43BF26D880}" type="presOf" srcId="{0B18B720-6495-124E-866E-4109944B1B29}" destId="{43C252B4-E7BC-E440-AC17-95403588A080}" srcOrd="1" destOrd="0" presId="urn:microsoft.com/office/officeart/2009/3/layout/HorizontalOrganizationChart"/>
    <dgm:cxn modelId="{5E956397-2078-5440-95D2-885BDB316937}" type="presOf" srcId="{E6294D93-7221-9A40-A2C7-6C2BBDECC1F3}" destId="{33E05396-3FD7-D448-8CD7-3A609E747A7F}" srcOrd="0" destOrd="0" presId="urn:microsoft.com/office/officeart/2009/3/layout/HorizontalOrganizationChart"/>
    <dgm:cxn modelId="{7D85F29B-3490-FF4B-AC4E-2B18D261C042}" type="presOf" srcId="{CA5B5D58-7CD2-3D49-9211-21EBE1BD6DD8}" destId="{7E07A5BA-2412-6048-97F6-B17BDC668744}" srcOrd="1" destOrd="0" presId="urn:microsoft.com/office/officeart/2009/3/layout/HorizontalOrganizationChart"/>
    <dgm:cxn modelId="{784AD69D-4571-7F4D-8B41-DCED64067BDC}" type="presOf" srcId="{B752C83C-2D2D-324E-8A81-6F65B3D2ED8A}" destId="{43267BC7-82E4-6245-A02C-9ECC0D86779B}" srcOrd="0" destOrd="0" presId="urn:microsoft.com/office/officeart/2009/3/layout/HorizontalOrganizationChart"/>
    <dgm:cxn modelId="{637C52A3-BE9D-E44C-8042-1A68DBA151B9}" type="presOf" srcId="{02ACBDB8-216D-C74F-AFBE-F1875F8AF577}" destId="{5889F2D8-017B-BD46-83F3-CC7E6DF13576}" srcOrd="0" destOrd="0" presId="urn:microsoft.com/office/officeart/2009/3/layout/HorizontalOrganizationChart"/>
    <dgm:cxn modelId="{957363B1-F116-A843-9CB7-4FDEB6445454}" type="presOf" srcId="{BA4B4A4A-4288-864D-92D2-07CA2735AAF8}" destId="{D23097BC-B09D-A940-83FA-59996F5604EC}" srcOrd="0" destOrd="0" presId="urn:microsoft.com/office/officeart/2009/3/layout/HorizontalOrganizationChart"/>
    <dgm:cxn modelId="{0A0D48B4-4CB7-114B-AA17-142F7C8C4178}" type="presOf" srcId="{CCF10C83-A3F2-5B4F-A3DE-9FAB44BE6A14}" destId="{99A392F3-6284-1D47-95AB-C799490080EE}" srcOrd="0" destOrd="0" presId="urn:microsoft.com/office/officeart/2009/3/layout/HorizontalOrganizationChart"/>
    <dgm:cxn modelId="{31378FBE-DA72-3D4F-A174-3140CEDD9A13}" srcId="{0B18B720-6495-124E-866E-4109944B1B29}" destId="{F92D73EA-7A73-C04F-ADA1-DDC7E85D9482}" srcOrd="5" destOrd="0" parTransId="{342E1FFA-83DF-D749-803E-44468E5880BD}" sibTransId="{29FB12E0-C5FD-C84D-ADE6-899B7F0163E4}"/>
    <dgm:cxn modelId="{DDB914C1-4A5A-364D-A958-77B6B1052E99}" type="presOf" srcId="{342E1FFA-83DF-D749-803E-44468E5880BD}" destId="{E00A43B6-CE85-6C42-8807-EB92D7B7B6CC}" srcOrd="0" destOrd="0" presId="urn:microsoft.com/office/officeart/2009/3/layout/HorizontalOrganizationChart"/>
    <dgm:cxn modelId="{03388DC4-B294-224D-BB8E-55932E3CFF52}" type="presOf" srcId="{51B8AC19-F5C0-0C4B-89D0-020EDB688026}" destId="{026B9618-9B2B-2E4E-A032-972FE57CA691}" srcOrd="0" destOrd="0" presId="urn:microsoft.com/office/officeart/2009/3/layout/HorizontalOrganizationChart"/>
    <dgm:cxn modelId="{3B1455CC-F6BB-754D-B648-9ACCBBC0C18A}" type="presOf" srcId="{6AD91334-66A6-1E42-9EA8-AD80FE2BFC84}" destId="{0B24D810-4246-2B46-B842-71C5C9C7ADAA}" srcOrd="0" destOrd="0" presId="urn:microsoft.com/office/officeart/2009/3/layout/HorizontalOrganizationChart"/>
    <dgm:cxn modelId="{D4CFF4CF-525E-AA48-AB3B-98A73CF2F4E6}" type="presOf" srcId="{0B18B720-6495-124E-866E-4109944B1B29}" destId="{235A32F5-EC1C-2546-9E1D-3EA736A8C6F6}" srcOrd="0" destOrd="0" presId="urn:microsoft.com/office/officeart/2009/3/layout/HorizontalOrganizationChart"/>
    <dgm:cxn modelId="{20E6B9D0-244C-6145-938F-FC34B70A0BA7}" type="presOf" srcId="{39C8BBAE-FB09-A844-ABAB-E964FDCDE1FB}" destId="{3C26BB7D-E108-354C-A3E9-911C0551ADEC}" srcOrd="0" destOrd="0" presId="urn:microsoft.com/office/officeart/2009/3/layout/HorizontalOrganizationChart"/>
    <dgm:cxn modelId="{7A58A8D3-7138-E641-B8E5-90B499608DE3}" type="presOf" srcId="{F92D73EA-7A73-C04F-ADA1-DDC7E85D9482}" destId="{B7893319-5B1D-9043-94F0-30B3F0E12CE5}" srcOrd="1" destOrd="0" presId="urn:microsoft.com/office/officeart/2009/3/layout/HorizontalOrganizationChart"/>
    <dgm:cxn modelId="{C7AE47D7-C305-A345-9167-6DA28B80E4A0}" type="presOf" srcId="{BA4B4A4A-4288-864D-92D2-07CA2735AAF8}" destId="{C3D6D412-3BC1-D64A-9685-12ECAA4EB5A5}" srcOrd="1" destOrd="0" presId="urn:microsoft.com/office/officeart/2009/3/layout/HorizontalOrganizationChart"/>
    <dgm:cxn modelId="{9F026DE1-992F-F541-B12A-4D991DFB8475}" type="presOf" srcId="{F92D73EA-7A73-C04F-ADA1-DDC7E85D9482}" destId="{BA2E4FD2-9CB7-0943-8165-7ADE294FDCB3}" srcOrd="0" destOrd="0" presId="urn:microsoft.com/office/officeart/2009/3/layout/HorizontalOrganizationChart"/>
    <dgm:cxn modelId="{C1F859E6-6ACD-2846-848C-7854B0CFF9BB}" type="presOf" srcId="{EE43C3FC-13F1-A544-A6F8-5008F8DB7270}" destId="{D0F44A8F-7A6F-9341-8D24-D0B22EA042E7}" srcOrd="0" destOrd="0" presId="urn:microsoft.com/office/officeart/2009/3/layout/HorizontalOrganizationChart"/>
    <dgm:cxn modelId="{90A636E9-BB66-8849-BC47-D8253BCD58ED}" type="presOf" srcId="{CCF10C83-A3F2-5B4F-A3DE-9FAB44BE6A14}" destId="{2C508193-B9DF-584D-8B58-25A6DA9F9FED}" srcOrd="1" destOrd="0" presId="urn:microsoft.com/office/officeart/2009/3/layout/HorizontalOrganizationChart"/>
    <dgm:cxn modelId="{731818F5-B450-A74B-8A3B-E4596519FCF5}" type="presOf" srcId="{8E8FC9AF-79AF-FB4A-AEAD-7C0FE00139AD}" destId="{25956BF7-1A30-1B41-937D-C48A4707F71B}" srcOrd="0" destOrd="0" presId="urn:microsoft.com/office/officeart/2009/3/layout/HorizontalOrganizationChart"/>
    <dgm:cxn modelId="{F17216DF-E964-E141-9496-894D12186CC6}" type="presParOf" srcId="{33E05396-3FD7-D448-8CD7-3A609E747A7F}" destId="{FBF59846-9014-C241-B9B1-5F7EAB0C50D9}" srcOrd="0" destOrd="0" presId="urn:microsoft.com/office/officeart/2009/3/layout/HorizontalOrganizationChart"/>
    <dgm:cxn modelId="{740A2E73-1BEC-054F-ABC8-67E9477DCA99}" type="presParOf" srcId="{FBF59846-9014-C241-B9B1-5F7EAB0C50D9}" destId="{F0E7204F-D352-1E40-969A-95A0FCEBFE0D}" srcOrd="0" destOrd="0" presId="urn:microsoft.com/office/officeart/2009/3/layout/HorizontalOrganizationChart"/>
    <dgm:cxn modelId="{4FE578C9-F5CA-4845-9A53-22C7096D8983}" type="presParOf" srcId="{F0E7204F-D352-1E40-969A-95A0FCEBFE0D}" destId="{5889F2D8-017B-BD46-83F3-CC7E6DF13576}" srcOrd="0" destOrd="0" presId="urn:microsoft.com/office/officeart/2009/3/layout/HorizontalOrganizationChart"/>
    <dgm:cxn modelId="{E4C694DF-35C9-1947-85D4-0F3E18C41482}" type="presParOf" srcId="{F0E7204F-D352-1E40-969A-95A0FCEBFE0D}" destId="{091DCB19-446F-3640-A8BE-6B67D7F4167D}" srcOrd="1" destOrd="0" presId="urn:microsoft.com/office/officeart/2009/3/layout/HorizontalOrganizationChart"/>
    <dgm:cxn modelId="{D5DED889-D5D8-1746-AA37-9EC094879E55}" type="presParOf" srcId="{FBF59846-9014-C241-B9B1-5F7EAB0C50D9}" destId="{762E0807-D51F-0D47-AF96-E76241508D91}" srcOrd="1" destOrd="0" presId="urn:microsoft.com/office/officeart/2009/3/layout/HorizontalOrganizationChart"/>
    <dgm:cxn modelId="{399F4A46-D7F5-1746-B499-2F06AF8A94F2}" type="presParOf" srcId="{762E0807-D51F-0D47-AF96-E76241508D91}" destId="{3C26BB7D-E108-354C-A3E9-911C0551ADEC}" srcOrd="0" destOrd="0" presId="urn:microsoft.com/office/officeart/2009/3/layout/HorizontalOrganizationChart"/>
    <dgm:cxn modelId="{4544D6D7-5EFD-304A-9DC6-F597A462AF20}" type="presParOf" srcId="{762E0807-D51F-0D47-AF96-E76241508D91}" destId="{F2C9DE73-01FC-E547-B1EA-D9E2976AC50F}" srcOrd="1" destOrd="0" presId="urn:microsoft.com/office/officeart/2009/3/layout/HorizontalOrganizationChart"/>
    <dgm:cxn modelId="{C1007246-55C5-D348-B5EB-D6AD2DC01A48}" type="presParOf" srcId="{F2C9DE73-01FC-E547-B1EA-D9E2976AC50F}" destId="{EDB59B05-623C-3C41-95CC-2760AA1CD94B}" srcOrd="0" destOrd="0" presId="urn:microsoft.com/office/officeart/2009/3/layout/HorizontalOrganizationChart"/>
    <dgm:cxn modelId="{16B26263-6740-5D47-9779-F35AF3C3521C}" type="presParOf" srcId="{EDB59B05-623C-3C41-95CC-2760AA1CD94B}" destId="{48C54F34-0E9C-B943-A3F0-4E70206A43C0}" srcOrd="0" destOrd="0" presId="urn:microsoft.com/office/officeart/2009/3/layout/HorizontalOrganizationChart"/>
    <dgm:cxn modelId="{004FB73F-8397-9B4D-A66C-F56DC40A7062}" type="presParOf" srcId="{EDB59B05-623C-3C41-95CC-2760AA1CD94B}" destId="{793E9B3C-9A57-C449-B216-4AFE1B5A2F2A}" srcOrd="1" destOrd="0" presId="urn:microsoft.com/office/officeart/2009/3/layout/HorizontalOrganizationChart"/>
    <dgm:cxn modelId="{D6EE5CEB-0E6B-4E46-9ECA-37A85802B151}" type="presParOf" srcId="{F2C9DE73-01FC-E547-B1EA-D9E2976AC50F}" destId="{6D9BEFD5-D342-6140-8D6E-AD1A60B13DEE}" srcOrd="1" destOrd="0" presId="urn:microsoft.com/office/officeart/2009/3/layout/HorizontalOrganizationChart"/>
    <dgm:cxn modelId="{00F2FF85-5F80-ED4F-971C-587DCF8B1C55}" type="presParOf" srcId="{6D9BEFD5-D342-6140-8D6E-AD1A60B13DEE}" destId="{25956BF7-1A30-1B41-937D-C48A4707F71B}" srcOrd="0" destOrd="0" presId="urn:microsoft.com/office/officeart/2009/3/layout/HorizontalOrganizationChart"/>
    <dgm:cxn modelId="{2A363A01-9FCF-8940-B438-FB8EAF7A0922}" type="presParOf" srcId="{6D9BEFD5-D342-6140-8D6E-AD1A60B13DEE}" destId="{1AC03CE8-B5B2-B74E-B735-1280EE846D6B}" srcOrd="1" destOrd="0" presId="urn:microsoft.com/office/officeart/2009/3/layout/HorizontalOrganizationChart"/>
    <dgm:cxn modelId="{01BFA801-D2FB-E246-840E-E77293FFEC44}" type="presParOf" srcId="{1AC03CE8-B5B2-B74E-B735-1280EE846D6B}" destId="{81891FFA-7832-9E4B-B671-C1DACD4D9A73}" srcOrd="0" destOrd="0" presId="urn:microsoft.com/office/officeart/2009/3/layout/HorizontalOrganizationChart"/>
    <dgm:cxn modelId="{F597C240-F5EC-2B46-BC7F-B634D1ED4E25}" type="presParOf" srcId="{81891FFA-7832-9E4B-B671-C1DACD4D9A73}" destId="{235A32F5-EC1C-2546-9E1D-3EA736A8C6F6}" srcOrd="0" destOrd="0" presId="urn:microsoft.com/office/officeart/2009/3/layout/HorizontalOrganizationChart"/>
    <dgm:cxn modelId="{18259A2B-8782-8E4C-A2A4-ECB3C63E7A11}" type="presParOf" srcId="{81891FFA-7832-9E4B-B671-C1DACD4D9A73}" destId="{43C252B4-E7BC-E440-AC17-95403588A080}" srcOrd="1" destOrd="0" presId="urn:microsoft.com/office/officeart/2009/3/layout/HorizontalOrganizationChart"/>
    <dgm:cxn modelId="{74A5492C-D02F-E148-A51B-D0B6BE0F2275}" type="presParOf" srcId="{1AC03CE8-B5B2-B74E-B735-1280EE846D6B}" destId="{C5D6C096-E3AA-F74F-995A-8C07DA9B651B}" srcOrd="1" destOrd="0" presId="urn:microsoft.com/office/officeart/2009/3/layout/HorizontalOrganizationChart"/>
    <dgm:cxn modelId="{D264A52D-543E-994D-9920-365A67EFAAA3}" type="presParOf" srcId="{C5D6C096-E3AA-F74F-995A-8C07DA9B651B}" destId="{2684996C-0CA1-9E4F-A810-FA87727DC41A}" srcOrd="0" destOrd="0" presId="urn:microsoft.com/office/officeart/2009/3/layout/HorizontalOrganizationChart"/>
    <dgm:cxn modelId="{C6616495-B925-FC40-BE48-4FE95E5495A0}" type="presParOf" srcId="{C5D6C096-E3AA-F74F-995A-8C07DA9B651B}" destId="{6C824B67-73D0-1E41-B315-0C9E3F2442B9}" srcOrd="1" destOrd="0" presId="urn:microsoft.com/office/officeart/2009/3/layout/HorizontalOrganizationChart"/>
    <dgm:cxn modelId="{41D319DB-DD91-4C46-B446-3A1B5DAC6F37}" type="presParOf" srcId="{6C824B67-73D0-1E41-B315-0C9E3F2442B9}" destId="{70483D5F-44BA-1145-BD27-622C8A758429}" srcOrd="0" destOrd="0" presId="urn:microsoft.com/office/officeart/2009/3/layout/HorizontalOrganizationChart"/>
    <dgm:cxn modelId="{B6C82692-DCDC-0744-B924-AB5E8EF6252E}" type="presParOf" srcId="{70483D5F-44BA-1145-BD27-622C8A758429}" destId="{43267BC7-82E4-6245-A02C-9ECC0D86779B}" srcOrd="0" destOrd="0" presId="urn:microsoft.com/office/officeart/2009/3/layout/HorizontalOrganizationChart"/>
    <dgm:cxn modelId="{C425DA60-975A-6D40-A4C7-0617E1D74495}" type="presParOf" srcId="{70483D5F-44BA-1145-BD27-622C8A758429}" destId="{DCB25E60-5027-9C4B-B95A-602A27A89A3E}" srcOrd="1" destOrd="0" presId="urn:microsoft.com/office/officeart/2009/3/layout/HorizontalOrganizationChart"/>
    <dgm:cxn modelId="{7B62E134-22A4-1D41-B357-7A606792ECFC}" type="presParOf" srcId="{6C824B67-73D0-1E41-B315-0C9E3F2442B9}" destId="{A1E3175C-0D67-9140-832E-A7FDBCEC9260}" srcOrd="1" destOrd="0" presId="urn:microsoft.com/office/officeart/2009/3/layout/HorizontalOrganizationChart"/>
    <dgm:cxn modelId="{C0A5FFA5-ED9A-4149-B3F5-814CF1F08C15}" type="presParOf" srcId="{6C824B67-73D0-1E41-B315-0C9E3F2442B9}" destId="{EEE8EE0D-524A-5748-BBBA-082484209E33}" srcOrd="2" destOrd="0" presId="urn:microsoft.com/office/officeart/2009/3/layout/HorizontalOrganizationChart"/>
    <dgm:cxn modelId="{F59253ED-C6A0-D246-93FA-7BA500E0503E}" type="presParOf" srcId="{C5D6C096-E3AA-F74F-995A-8C07DA9B651B}" destId="{E18423C1-7FD5-504D-A88C-67FD92BE345D}" srcOrd="2" destOrd="0" presId="urn:microsoft.com/office/officeart/2009/3/layout/HorizontalOrganizationChart"/>
    <dgm:cxn modelId="{86F597E6-14E8-7646-9473-8FC74089DEBD}" type="presParOf" srcId="{C5D6C096-E3AA-F74F-995A-8C07DA9B651B}" destId="{DFCFC5F2-1245-4647-84EF-FDAB9D59CE6D}" srcOrd="3" destOrd="0" presId="urn:microsoft.com/office/officeart/2009/3/layout/HorizontalOrganizationChart"/>
    <dgm:cxn modelId="{80D4205C-F7FD-2D45-A530-BC4A918686F0}" type="presParOf" srcId="{DFCFC5F2-1245-4647-84EF-FDAB9D59CE6D}" destId="{85D1353D-B254-AD4F-A98E-42C4F60F5BAE}" srcOrd="0" destOrd="0" presId="urn:microsoft.com/office/officeart/2009/3/layout/HorizontalOrganizationChart"/>
    <dgm:cxn modelId="{139CA460-BED3-664C-9F07-68BB74E2A4B2}" type="presParOf" srcId="{85D1353D-B254-AD4F-A98E-42C4F60F5BAE}" destId="{99A392F3-6284-1D47-95AB-C799490080EE}" srcOrd="0" destOrd="0" presId="urn:microsoft.com/office/officeart/2009/3/layout/HorizontalOrganizationChart"/>
    <dgm:cxn modelId="{C5D67166-F662-DC43-9A74-81DDD3E0297F}" type="presParOf" srcId="{85D1353D-B254-AD4F-A98E-42C4F60F5BAE}" destId="{2C508193-B9DF-584D-8B58-25A6DA9F9FED}" srcOrd="1" destOrd="0" presId="urn:microsoft.com/office/officeart/2009/3/layout/HorizontalOrganizationChart"/>
    <dgm:cxn modelId="{B8248C51-5796-CB49-8493-F41B77B3F5F5}" type="presParOf" srcId="{DFCFC5F2-1245-4647-84EF-FDAB9D59CE6D}" destId="{D00507B6-9CC4-1F41-A4B9-D8A3A118B074}" srcOrd="1" destOrd="0" presId="urn:microsoft.com/office/officeart/2009/3/layout/HorizontalOrganizationChart"/>
    <dgm:cxn modelId="{574E5136-058C-6443-AFE5-D042D41C72E0}" type="presParOf" srcId="{DFCFC5F2-1245-4647-84EF-FDAB9D59CE6D}" destId="{4A124664-67E6-A742-87A1-552ECE8479D2}" srcOrd="2" destOrd="0" presId="urn:microsoft.com/office/officeart/2009/3/layout/HorizontalOrganizationChart"/>
    <dgm:cxn modelId="{3A5BAEF5-9585-3D48-A7A0-5A195874480B}" type="presParOf" srcId="{C5D6C096-E3AA-F74F-995A-8C07DA9B651B}" destId="{549422DD-1EBB-4E46-A3F5-994D6ED4DD1A}" srcOrd="4" destOrd="0" presId="urn:microsoft.com/office/officeart/2009/3/layout/HorizontalOrganizationChart"/>
    <dgm:cxn modelId="{B7302B49-06E9-6C40-B6DF-0D3713A67359}" type="presParOf" srcId="{C5D6C096-E3AA-F74F-995A-8C07DA9B651B}" destId="{6A3A8800-B82E-0C4F-ABD3-2B2B06B17054}" srcOrd="5" destOrd="0" presId="urn:microsoft.com/office/officeart/2009/3/layout/HorizontalOrganizationChart"/>
    <dgm:cxn modelId="{078B8BB3-E9DD-864F-8763-BCAB333D800E}" type="presParOf" srcId="{6A3A8800-B82E-0C4F-ABD3-2B2B06B17054}" destId="{F35CD9E7-77DF-4B4E-99AC-61D3CD4C5B0A}" srcOrd="0" destOrd="0" presId="urn:microsoft.com/office/officeart/2009/3/layout/HorizontalOrganizationChart"/>
    <dgm:cxn modelId="{15273DCF-4409-5F45-9F86-178F15E89CC5}" type="presParOf" srcId="{F35CD9E7-77DF-4B4E-99AC-61D3CD4C5B0A}" destId="{D0F44A8F-7A6F-9341-8D24-D0B22EA042E7}" srcOrd="0" destOrd="0" presId="urn:microsoft.com/office/officeart/2009/3/layout/HorizontalOrganizationChart"/>
    <dgm:cxn modelId="{707D2933-2BB1-F943-89F6-75CDC340ADAC}" type="presParOf" srcId="{F35CD9E7-77DF-4B4E-99AC-61D3CD4C5B0A}" destId="{3EB5A318-F549-5B4A-A368-1F0D9A9728D4}" srcOrd="1" destOrd="0" presId="urn:microsoft.com/office/officeart/2009/3/layout/HorizontalOrganizationChart"/>
    <dgm:cxn modelId="{C10F01B6-4585-D342-A735-903BF6487AFF}" type="presParOf" srcId="{6A3A8800-B82E-0C4F-ABD3-2B2B06B17054}" destId="{4CC7115C-4AE9-6740-8B0D-C96CF8BEDFBF}" srcOrd="1" destOrd="0" presId="urn:microsoft.com/office/officeart/2009/3/layout/HorizontalOrganizationChart"/>
    <dgm:cxn modelId="{09471DCA-7329-9042-8CB0-49DF1DF908F1}" type="presParOf" srcId="{6A3A8800-B82E-0C4F-ABD3-2B2B06B17054}" destId="{7768EAF4-375D-4845-A5F2-A178EB8EAF61}" srcOrd="2" destOrd="0" presId="urn:microsoft.com/office/officeart/2009/3/layout/HorizontalOrganizationChart"/>
    <dgm:cxn modelId="{F42E5157-7CFF-6745-8181-7DB47FD0E23E}" type="presParOf" srcId="{C5D6C096-E3AA-F74F-995A-8C07DA9B651B}" destId="{0B24D810-4246-2B46-B842-71C5C9C7ADAA}" srcOrd="6" destOrd="0" presId="urn:microsoft.com/office/officeart/2009/3/layout/HorizontalOrganizationChart"/>
    <dgm:cxn modelId="{F399BE36-4778-B542-8BC2-35B9A01C5A58}" type="presParOf" srcId="{C5D6C096-E3AA-F74F-995A-8C07DA9B651B}" destId="{FEA170B8-7514-4741-9324-D6333AC78B91}" srcOrd="7" destOrd="0" presId="urn:microsoft.com/office/officeart/2009/3/layout/HorizontalOrganizationChart"/>
    <dgm:cxn modelId="{2FCAD0C7-DA78-4C4E-9675-5847D1570962}" type="presParOf" srcId="{FEA170B8-7514-4741-9324-D6333AC78B91}" destId="{E1C9472B-4B02-AD4D-A33D-84894AFB24A4}" srcOrd="0" destOrd="0" presId="urn:microsoft.com/office/officeart/2009/3/layout/HorizontalOrganizationChart"/>
    <dgm:cxn modelId="{673B58D8-46CE-B34F-9FDB-8460C4F93896}" type="presParOf" srcId="{E1C9472B-4B02-AD4D-A33D-84894AFB24A4}" destId="{E27FD76C-9EB2-5241-BEBB-6499CC820E40}" srcOrd="0" destOrd="0" presId="urn:microsoft.com/office/officeart/2009/3/layout/HorizontalOrganizationChart"/>
    <dgm:cxn modelId="{A1E9D782-2EEC-324A-BF1B-384FFD6BFEC4}" type="presParOf" srcId="{E1C9472B-4B02-AD4D-A33D-84894AFB24A4}" destId="{7E07A5BA-2412-6048-97F6-B17BDC668744}" srcOrd="1" destOrd="0" presId="urn:microsoft.com/office/officeart/2009/3/layout/HorizontalOrganizationChart"/>
    <dgm:cxn modelId="{3875BD3F-81E2-C140-AAE3-3979BC03189E}" type="presParOf" srcId="{FEA170B8-7514-4741-9324-D6333AC78B91}" destId="{C9570501-E92F-1640-A95A-E926F530BA08}" srcOrd="1" destOrd="0" presId="urn:microsoft.com/office/officeart/2009/3/layout/HorizontalOrganizationChart"/>
    <dgm:cxn modelId="{0BF61BEC-F742-FB42-B39F-44FB0F0A1CE5}" type="presParOf" srcId="{FEA170B8-7514-4741-9324-D6333AC78B91}" destId="{D1CB4BD6-8D8E-0A48-B323-249DA3F5FCF0}" srcOrd="2" destOrd="0" presId="urn:microsoft.com/office/officeart/2009/3/layout/HorizontalOrganizationChart"/>
    <dgm:cxn modelId="{F96F177C-3E7B-F641-A028-03FCA9120A98}" type="presParOf" srcId="{C5D6C096-E3AA-F74F-995A-8C07DA9B651B}" destId="{026B9618-9B2B-2E4E-A032-972FE57CA691}" srcOrd="8" destOrd="0" presId="urn:microsoft.com/office/officeart/2009/3/layout/HorizontalOrganizationChart"/>
    <dgm:cxn modelId="{1BF2AE90-A797-EB4F-B049-333C55831517}" type="presParOf" srcId="{C5D6C096-E3AA-F74F-995A-8C07DA9B651B}" destId="{76F75FE5-30C5-EC4D-9675-96B5B7E4F463}" srcOrd="9" destOrd="0" presId="urn:microsoft.com/office/officeart/2009/3/layout/HorizontalOrganizationChart"/>
    <dgm:cxn modelId="{3C4A3DE2-B03C-3B4A-B305-61D0BBBF9372}" type="presParOf" srcId="{76F75FE5-30C5-EC4D-9675-96B5B7E4F463}" destId="{BC3EA511-E7E9-3346-9C2B-8E087C49B7B3}" srcOrd="0" destOrd="0" presId="urn:microsoft.com/office/officeart/2009/3/layout/HorizontalOrganizationChart"/>
    <dgm:cxn modelId="{AC16EEE9-6D5F-D648-BBBB-B8A301A20B9F}" type="presParOf" srcId="{BC3EA511-E7E9-3346-9C2B-8E087C49B7B3}" destId="{D23097BC-B09D-A940-83FA-59996F5604EC}" srcOrd="0" destOrd="0" presId="urn:microsoft.com/office/officeart/2009/3/layout/HorizontalOrganizationChart"/>
    <dgm:cxn modelId="{36E78C84-9D2C-4143-891D-E36C9F385CC9}" type="presParOf" srcId="{BC3EA511-E7E9-3346-9C2B-8E087C49B7B3}" destId="{C3D6D412-3BC1-D64A-9685-12ECAA4EB5A5}" srcOrd="1" destOrd="0" presId="urn:microsoft.com/office/officeart/2009/3/layout/HorizontalOrganizationChart"/>
    <dgm:cxn modelId="{8A584A8B-7787-DB42-A464-3045D1A65DB5}" type="presParOf" srcId="{76F75FE5-30C5-EC4D-9675-96B5B7E4F463}" destId="{228201A4-4910-2947-9C68-6E799F9A8782}" srcOrd="1" destOrd="0" presId="urn:microsoft.com/office/officeart/2009/3/layout/HorizontalOrganizationChart"/>
    <dgm:cxn modelId="{765E4EFD-0B94-2E4C-A606-14B777400145}" type="presParOf" srcId="{76F75FE5-30C5-EC4D-9675-96B5B7E4F463}" destId="{70AB64D1-1094-044C-B4ED-BA66F5A8C21B}" srcOrd="2" destOrd="0" presId="urn:microsoft.com/office/officeart/2009/3/layout/HorizontalOrganizationChart"/>
    <dgm:cxn modelId="{198D60AA-D8BC-4B46-B415-E132FF9A180F}" type="presParOf" srcId="{C5D6C096-E3AA-F74F-995A-8C07DA9B651B}" destId="{E00A43B6-CE85-6C42-8807-EB92D7B7B6CC}" srcOrd="10" destOrd="0" presId="urn:microsoft.com/office/officeart/2009/3/layout/HorizontalOrganizationChart"/>
    <dgm:cxn modelId="{438CA14C-01C3-4B49-85CE-1774F7A62499}" type="presParOf" srcId="{C5D6C096-E3AA-F74F-995A-8C07DA9B651B}" destId="{86560C04-06EF-7D46-BC31-1094121FB02C}" srcOrd="11" destOrd="0" presId="urn:microsoft.com/office/officeart/2009/3/layout/HorizontalOrganizationChart"/>
    <dgm:cxn modelId="{F2939896-F0CE-4741-AAE8-8E66CD082073}" type="presParOf" srcId="{86560C04-06EF-7D46-BC31-1094121FB02C}" destId="{4B47526E-12F6-494F-A649-5B82164AD032}" srcOrd="0" destOrd="0" presId="urn:microsoft.com/office/officeart/2009/3/layout/HorizontalOrganizationChart"/>
    <dgm:cxn modelId="{8CDEF36A-B6BA-BC41-BFF7-7B032FFC2E59}" type="presParOf" srcId="{4B47526E-12F6-494F-A649-5B82164AD032}" destId="{BA2E4FD2-9CB7-0943-8165-7ADE294FDCB3}" srcOrd="0" destOrd="0" presId="urn:microsoft.com/office/officeart/2009/3/layout/HorizontalOrganizationChart"/>
    <dgm:cxn modelId="{68011386-3F4A-C34E-B516-9ECEB958A5D4}" type="presParOf" srcId="{4B47526E-12F6-494F-A649-5B82164AD032}" destId="{B7893319-5B1D-9043-94F0-30B3F0E12CE5}" srcOrd="1" destOrd="0" presId="urn:microsoft.com/office/officeart/2009/3/layout/HorizontalOrganizationChart"/>
    <dgm:cxn modelId="{5E88F89D-18F1-2F4E-A196-2CD428BDCE8E}" type="presParOf" srcId="{86560C04-06EF-7D46-BC31-1094121FB02C}" destId="{351D43FA-20F2-8543-9AF2-15D2A913C186}" srcOrd="1" destOrd="0" presId="urn:microsoft.com/office/officeart/2009/3/layout/HorizontalOrganizationChart"/>
    <dgm:cxn modelId="{D116F433-EA08-E548-9512-A19C8C014D8E}" type="presParOf" srcId="{86560C04-06EF-7D46-BC31-1094121FB02C}" destId="{028A0D96-3D37-F048-9F49-B8DFEDE4F382}" srcOrd="2" destOrd="0" presId="urn:microsoft.com/office/officeart/2009/3/layout/HorizontalOrganizationChart"/>
    <dgm:cxn modelId="{233FECB6-01EE-FB4A-B525-D8653F8A32BD}" type="presParOf" srcId="{1AC03CE8-B5B2-B74E-B735-1280EE846D6B}" destId="{91BA8BCD-967F-4F4F-910E-CCF03403A06A}" srcOrd="2" destOrd="0" presId="urn:microsoft.com/office/officeart/2009/3/layout/HorizontalOrganizationChart"/>
    <dgm:cxn modelId="{87A78FF8-9894-DB4F-9251-A8EBAFFEA0C1}" type="presParOf" srcId="{F2C9DE73-01FC-E547-B1EA-D9E2976AC50F}" destId="{18C351AE-1E4B-7348-B88B-D0E4C60A1B7C}" srcOrd="2" destOrd="0" presId="urn:microsoft.com/office/officeart/2009/3/layout/HorizontalOrganizationChart"/>
    <dgm:cxn modelId="{D7F2528E-C4E0-0846-B30C-132C4B1E6C20}" type="presParOf" srcId="{FBF59846-9014-C241-B9B1-5F7EAB0C50D9}" destId="{4D4607B8-75AE-194B-9983-B789C0239FC4}"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01551C-77D2-D142-8E7E-4DDAE2D2570E}" type="doc">
      <dgm:prSet loTypeId="urn:microsoft.com/office/officeart/2005/8/layout/arrow4" loCatId="" qsTypeId="urn:microsoft.com/office/officeart/2005/8/quickstyle/simple1" qsCatId="simple" csTypeId="urn:microsoft.com/office/officeart/2005/8/colors/accent1_2" csCatId="accent1" phldr="1"/>
      <dgm:spPr/>
      <dgm:t>
        <a:bodyPr/>
        <a:lstStyle/>
        <a:p>
          <a:endParaRPr lang="en-US"/>
        </a:p>
      </dgm:t>
    </dgm:pt>
    <dgm:pt modelId="{95BDE8B8-82AC-E342-846B-13520E984DED}">
      <dgm:prSet phldrT="[Text]" custT="1"/>
      <dgm:spPr/>
      <dgm:t>
        <a:bodyPr/>
        <a:lstStyle/>
        <a:p>
          <a:endParaRPr lang="en-US" sz="1500" dirty="0"/>
        </a:p>
      </dgm:t>
    </dgm:pt>
    <dgm:pt modelId="{BE009732-C4F1-6943-A9C7-161D2CA472E7}" type="parTrans" cxnId="{5CDC592B-89B5-A748-AB77-EACE703472FB}">
      <dgm:prSet/>
      <dgm:spPr/>
      <dgm:t>
        <a:bodyPr/>
        <a:lstStyle/>
        <a:p>
          <a:endParaRPr lang="en-US"/>
        </a:p>
      </dgm:t>
    </dgm:pt>
    <dgm:pt modelId="{FF96A37A-1FB3-F84F-8ED3-1CAA7D99B6FA}" type="sibTrans" cxnId="{5CDC592B-89B5-A748-AB77-EACE703472FB}">
      <dgm:prSet/>
      <dgm:spPr/>
      <dgm:t>
        <a:bodyPr/>
        <a:lstStyle/>
        <a:p>
          <a:endParaRPr lang="en-US"/>
        </a:p>
      </dgm:t>
    </dgm:pt>
    <dgm:pt modelId="{A85943C4-3222-EA49-8B3C-878ABF2B0A5D}">
      <dgm:prSet phldrT="[Text]" custT="1"/>
      <dgm:spPr/>
      <dgm:t>
        <a:bodyPr/>
        <a:lstStyle/>
        <a:p>
          <a:r>
            <a:rPr lang="en-US" sz="1500" dirty="0"/>
            <a:t>The budget hasn’t include the financial allocation of "general activities" that will be implemented, which avoids having a “full picture” of the total budget that really contributes to gender equality.</a:t>
          </a:r>
        </a:p>
      </dgm:t>
    </dgm:pt>
    <dgm:pt modelId="{C0AD7265-E2E0-BE47-AFEC-0F22F5B1EAA0}" type="parTrans" cxnId="{A6587F0F-6297-4C45-95F0-F27BBBF5468F}">
      <dgm:prSet/>
      <dgm:spPr/>
      <dgm:t>
        <a:bodyPr/>
        <a:lstStyle/>
        <a:p>
          <a:endParaRPr lang="en-US"/>
        </a:p>
      </dgm:t>
    </dgm:pt>
    <dgm:pt modelId="{CEC2051B-B810-AE4A-8DC1-1494A01DEB09}" type="sibTrans" cxnId="{A6587F0F-6297-4C45-95F0-F27BBBF5468F}">
      <dgm:prSet/>
      <dgm:spPr/>
      <dgm:t>
        <a:bodyPr/>
        <a:lstStyle/>
        <a:p>
          <a:endParaRPr lang="en-US"/>
        </a:p>
      </dgm:t>
    </dgm:pt>
    <dgm:pt modelId="{4A69D6D5-FA3A-6744-BE26-41FBB3E4CC48}" type="pres">
      <dgm:prSet presAssocID="{B201551C-77D2-D142-8E7E-4DDAE2D2570E}" presName="compositeShape" presStyleCnt="0">
        <dgm:presLayoutVars>
          <dgm:chMax val="2"/>
          <dgm:dir/>
          <dgm:resizeHandles val="exact"/>
        </dgm:presLayoutVars>
      </dgm:prSet>
      <dgm:spPr/>
    </dgm:pt>
    <dgm:pt modelId="{975B4DEB-DA34-1E49-9ADB-F4D5BC37C5C7}" type="pres">
      <dgm:prSet presAssocID="{95BDE8B8-82AC-E342-846B-13520E984DED}" presName="upArrow" presStyleLbl="node1" presStyleIdx="0" presStyleCnt="2"/>
      <dgm:spPr/>
    </dgm:pt>
    <dgm:pt modelId="{56D18441-8A02-0D49-85E5-550FC9FC0F5A}" type="pres">
      <dgm:prSet presAssocID="{95BDE8B8-82AC-E342-846B-13520E984DED}" presName="upArrowText" presStyleLbl="revTx" presStyleIdx="0" presStyleCnt="2">
        <dgm:presLayoutVars>
          <dgm:chMax val="0"/>
          <dgm:bulletEnabled val="1"/>
        </dgm:presLayoutVars>
      </dgm:prSet>
      <dgm:spPr/>
    </dgm:pt>
    <dgm:pt modelId="{8C9C9B40-037A-6444-A1A2-41B53B003FB1}" type="pres">
      <dgm:prSet presAssocID="{A85943C4-3222-EA49-8B3C-878ABF2B0A5D}" presName="downArrow" presStyleLbl="node1" presStyleIdx="1" presStyleCnt="2"/>
      <dgm:spPr>
        <a:solidFill>
          <a:schemeClr val="accent5"/>
        </a:solidFill>
      </dgm:spPr>
    </dgm:pt>
    <dgm:pt modelId="{2FC3281B-A879-2349-9EDB-AEFFDD5CE95E}" type="pres">
      <dgm:prSet presAssocID="{A85943C4-3222-EA49-8B3C-878ABF2B0A5D}" presName="downArrowText" presStyleLbl="revTx" presStyleIdx="1" presStyleCnt="2">
        <dgm:presLayoutVars>
          <dgm:chMax val="0"/>
          <dgm:bulletEnabled val="1"/>
        </dgm:presLayoutVars>
      </dgm:prSet>
      <dgm:spPr/>
    </dgm:pt>
  </dgm:ptLst>
  <dgm:cxnLst>
    <dgm:cxn modelId="{A6587F0F-6297-4C45-95F0-F27BBBF5468F}" srcId="{B201551C-77D2-D142-8E7E-4DDAE2D2570E}" destId="{A85943C4-3222-EA49-8B3C-878ABF2B0A5D}" srcOrd="1" destOrd="0" parTransId="{C0AD7265-E2E0-BE47-AFEC-0F22F5B1EAA0}" sibTransId="{CEC2051B-B810-AE4A-8DC1-1494A01DEB09}"/>
    <dgm:cxn modelId="{5CDC592B-89B5-A748-AB77-EACE703472FB}" srcId="{B201551C-77D2-D142-8E7E-4DDAE2D2570E}" destId="{95BDE8B8-82AC-E342-846B-13520E984DED}" srcOrd="0" destOrd="0" parTransId="{BE009732-C4F1-6943-A9C7-161D2CA472E7}" sibTransId="{FF96A37A-1FB3-F84F-8ED3-1CAA7D99B6FA}"/>
    <dgm:cxn modelId="{6BD07F37-E1CD-0444-BEEF-436E1A5E5F73}" type="presOf" srcId="{A85943C4-3222-EA49-8B3C-878ABF2B0A5D}" destId="{2FC3281B-A879-2349-9EDB-AEFFDD5CE95E}" srcOrd="0" destOrd="0" presId="urn:microsoft.com/office/officeart/2005/8/layout/arrow4"/>
    <dgm:cxn modelId="{A9A232C7-7561-074F-8E14-B26CB34EA72A}" type="presOf" srcId="{B201551C-77D2-D142-8E7E-4DDAE2D2570E}" destId="{4A69D6D5-FA3A-6744-BE26-41FBB3E4CC48}" srcOrd="0" destOrd="0" presId="urn:microsoft.com/office/officeart/2005/8/layout/arrow4"/>
    <dgm:cxn modelId="{F50A71CA-D8B3-7C43-B3B6-F383173707F5}" type="presOf" srcId="{95BDE8B8-82AC-E342-846B-13520E984DED}" destId="{56D18441-8A02-0D49-85E5-550FC9FC0F5A}" srcOrd="0" destOrd="0" presId="urn:microsoft.com/office/officeart/2005/8/layout/arrow4"/>
    <dgm:cxn modelId="{7225328E-E34F-FE41-BA80-2C0947CD00FF}" type="presParOf" srcId="{4A69D6D5-FA3A-6744-BE26-41FBB3E4CC48}" destId="{975B4DEB-DA34-1E49-9ADB-F4D5BC37C5C7}" srcOrd="0" destOrd="0" presId="urn:microsoft.com/office/officeart/2005/8/layout/arrow4"/>
    <dgm:cxn modelId="{8D762786-C196-2942-922A-74D5455C1398}" type="presParOf" srcId="{4A69D6D5-FA3A-6744-BE26-41FBB3E4CC48}" destId="{56D18441-8A02-0D49-85E5-550FC9FC0F5A}" srcOrd="1" destOrd="0" presId="urn:microsoft.com/office/officeart/2005/8/layout/arrow4"/>
    <dgm:cxn modelId="{9C544D27-B299-9943-B5F8-03B646E0041C}" type="presParOf" srcId="{4A69D6D5-FA3A-6744-BE26-41FBB3E4CC48}" destId="{8C9C9B40-037A-6444-A1A2-41B53B003FB1}" srcOrd="2" destOrd="0" presId="urn:microsoft.com/office/officeart/2005/8/layout/arrow4"/>
    <dgm:cxn modelId="{CE6A7416-428A-B241-AD35-75945552AB1F}" type="presParOf" srcId="{4A69D6D5-FA3A-6744-BE26-41FBB3E4CC48}" destId="{2FC3281B-A879-2349-9EDB-AEFFDD5CE95E}" srcOrd="3" destOrd="0" presId="urn:microsoft.com/office/officeart/2005/8/layout/arrow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569473-93D6-EB4F-A199-85867D6179FB}">
      <dsp:nvSpPr>
        <dsp:cNvPr id="0" name=""/>
        <dsp:cNvSpPr/>
      </dsp:nvSpPr>
      <dsp:spPr>
        <a:xfrm>
          <a:off x="-5295346" y="-810980"/>
          <a:ext cx="6305566" cy="6305566"/>
        </a:xfrm>
        <a:prstGeom prst="blockArc">
          <a:avLst>
            <a:gd name="adj1" fmla="val 18900000"/>
            <a:gd name="adj2" fmla="val 2700000"/>
            <a:gd name="adj3" fmla="val 343"/>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99A467-D497-4044-A4C4-FE40A408E8B8}">
      <dsp:nvSpPr>
        <dsp:cNvPr id="0" name=""/>
        <dsp:cNvSpPr/>
      </dsp:nvSpPr>
      <dsp:spPr>
        <a:xfrm>
          <a:off x="441793" y="292631"/>
          <a:ext cx="8446156" cy="5856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850"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Introduction and objective of AF Gender Webinar</a:t>
          </a:r>
        </a:p>
      </dsp:txBody>
      <dsp:txXfrm>
        <a:off x="441793" y="292631"/>
        <a:ext cx="8446156" cy="585638"/>
      </dsp:txXfrm>
    </dsp:sp>
    <dsp:sp modelId="{B99DF4F4-6C39-DC44-8D2F-CCDF117E6692}">
      <dsp:nvSpPr>
        <dsp:cNvPr id="0" name=""/>
        <dsp:cNvSpPr/>
      </dsp:nvSpPr>
      <dsp:spPr>
        <a:xfrm>
          <a:off x="75769" y="219426"/>
          <a:ext cx="732047" cy="732047"/>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9FC196-8070-C546-85A6-51B91022CF56}">
      <dsp:nvSpPr>
        <dsp:cNvPr id="0" name=""/>
        <dsp:cNvSpPr/>
      </dsp:nvSpPr>
      <dsp:spPr>
        <a:xfrm>
          <a:off x="861444" y="1170807"/>
          <a:ext cx="8026505" cy="5856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850"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Compliance to AF GP in project proposal development</a:t>
          </a:r>
        </a:p>
      </dsp:txBody>
      <dsp:txXfrm>
        <a:off x="861444" y="1170807"/>
        <a:ext cx="8026505" cy="585638"/>
      </dsp:txXfrm>
    </dsp:sp>
    <dsp:sp modelId="{525F000C-4A1E-7F4E-A289-A9F5BA80177C}">
      <dsp:nvSpPr>
        <dsp:cNvPr id="0" name=""/>
        <dsp:cNvSpPr/>
      </dsp:nvSpPr>
      <dsp:spPr>
        <a:xfrm>
          <a:off x="495420" y="1097603"/>
          <a:ext cx="732047" cy="732047"/>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76C566-A28C-E345-BB98-F6FBE58E36AD}">
      <dsp:nvSpPr>
        <dsp:cNvPr id="0" name=""/>
        <dsp:cNvSpPr/>
      </dsp:nvSpPr>
      <dsp:spPr>
        <a:xfrm>
          <a:off x="990243" y="2048983"/>
          <a:ext cx="7897706" cy="5856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850" tIns="60960" rIns="60960" bIns="60960" numCol="1" spcCol="1270" anchor="ctr" anchorCtr="0">
          <a:noAutofit/>
        </a:bodyPr>
        <a:lstStyle/>
        <a:p>
          <a:pPr marL="0" lvl="0" indent="0" algn="l" defTabSz="1066800">
            <a:lnSpc>
              <a:spcPct val="90000"/>
            </a:lnSpc>
            <a:spcBef>
              <a:spcPct val="0"/>
            </a:spcBef>
            <a:spcAft>
              <a:spcPct val="35000"/>
            </a:spcAft>
            <a:buSzPts val="1050"/>
            <a:buFont typeface="Symbol" pitchFamily="2" charset="2"/>
            <a:buNone/>
          </a:pPr>
          <a:r>
            <a:rPr lang="en-US" sz="2400" kern="1200" dirty="0"/>
            <a:t>Reporting gender progress in the PPR</a:t>
          </a:r>
        </a:p>
      </dsp:txBody>
      <dsp:txXfrm>
        <a:off x="990243" y="2048983"/>
        <a:ext cx="7897706" cy="585638"/>
      </dsp:txXfrm>
    </dsp:sp>
    <dsp:sp modelId="{6EDB5095-136D-6E49-994C-EF18D9E03582}">
      <dsp:nvSpPr>
        <dsp:cNvPr id="0" name=""/>
        <dsp:cNvSpPr/>
      </dsp:nvSpPr>
      <dsp:spPr>
        <a:xfrm>
          <a:off x="624220" y="1975779"/>
          <a:ext cx="732047" cy="732047"/>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7475A9-66C9-3B46-98D9-7B3C6A1A30A5}">
      <dsp:nvSpPr>
        <dsp:cNvPr id="0" name=""/>
        <dsp:cNvSpPr/>
      </dsp:nvSpPr>
      <dsp:spPr>
        <a:xfrm>
          <a:off x="861444" y="2927160"/>
          <a:ext cx="8026505" cy="5856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850" tIns="60960" rIns="60960" bIns="60960" numCol="1" spcCol="1270" anchor="ctr" anchorCtr="0">
          <a:noAutofit/>
        </a:bodyPr>
        <a:lstStyle/>
        <a:p>
          <a:pPr marL="0" lvl="0" indent="0" algn="l" defTabSz="1066800">
            <a:lnSpc>
              <a:spcPct val="90000"/>
            </a:lnSpc>
            <a:spcBef>
              <a:spcPct val="0"/>
            </a:spcBef>
            <a:spcAft>
              <a:spcPct val="35000"/>
            </a:spcAft>
            <a:buSzPts val="1050"/>
            <a:buFont typeface="Symbol" pitchFamily="2" charset="2"/>
            <a:buNone/>
          </a:pPr>
          <a:r>
            <a:rPr lang="en-US" sz="2400" kern="1200" dirty="0"/>
            <a:t>Q&amp;A Session</a:t>
          </a:r>
        </a:p>
      </dsp:txBody>
      <dsp:txXfrm>
        <a:off x="861444" y="2927160"/>
        <a:ext cx="8026505" cy="585638"/>
      </dsp:txXfrm>
    </dsp:sp>
    <dsp:sp modelId="{C4457B57-2F79-3647-BFFE-FA9E60E6ECAC}">
      <dsp:nvSpPr>
        <dsp:cNvPr id="0" name=""/>
        <dsp:cNvSpPr/>
      </dsp:nvSpPr>
      <dsp:spPr>
        <a:xfrm>
          <a:off x="495420" y="2853955"/>
          <a:ext cx="732047" cy="732047"/>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06B6F0-E69D-024C-A203-9FEA2F634036}">
      <dsp:nvSpPr>
        <dsp:cNvPr id="0" name=""/>
        <dsp:cNvSpPr/>
      </dsp:nvSpPr>
      <dsp:spPr>
        <a:xfrm>
          <a:off x="441793" y="3805336"/>
          <a:ext cx="8446156" cy="5856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850" tIns="60960" rIns="60960" bIns="60960" numCol="1" spcCol="1270" anchor="ctr" anchorCtr="0">
          <a:noAutofit/>
        </a:bodyPr>
        <a:lstStyle/>
        <a:p>
          <a:pPr marL="0" lvl="0" indent="0" algn="l" defTabSz="1066800">
            <a:lnSpc>
              <a:spcPct val="90000"/>
            </a:lnSpc>
            <a:spcBef>
              <a:spcPct val="0"/>
            </a:spcBef>
            <a:spcAft>
              <a:spcPct val="35000"/>
            </a:spcAft>
            <a:buSzPts val="1050"/>
            <a:buFont typeface="Symbol" pitchFamily="2" charset="2"/>
            <a:buNone/>
          </a:pPr>
          <a:r>
            <a:rPr lang="en-US" sz="2400" kern="1200" dirty="0"/>
            <a:t>IE Panel</a:t>
          </a:r>
        </a:p>
      </dsp:txBody>
      <dsp:txXfrm>
        <a:off x="441793" y="3805336"/>
        <a:ext cx="8446156" cy="585638"/>
      </dsp:txXfrm>
    </dsp:sp>
    <dsp:sp modelId="{E6C9BA1F-BA3E-0A45-97FC-032EAEA9A3C1}">
      <dsp:nvSpPr>
        <dsp:cNvPr id="0" name=""/>
        <dsp:cNvSpPr/>
      </dsp:nvSpPr>
      <dsp:spPr>
        <a:xfrm>
          <a:off x="75769" y="3732131"/>
          <a:ext cx="732047" cy="732047"/>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5A617-BDA2-A54A-B6F2-1ACC2C3F1D44}">
      <dsp:nvSpPr>
        <dsp:cNvPr id="0" name=""/>
        <dsp:cNvSpPr/>
      </dsp:nvSpPr>
      <dsp:spPr>
        <a:xfrm>
          <a:off x="0" y="509404"/>
          <a:ext cx="6171842" cy="6048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AAAAF-D5C2-0142-A120-336492C10611}">
      <dsp:nvSpPr>
        <dsp:cNvPr id="0" name=""/>
        <dsp:cNvSpPr/>
      </dsp:nvSpPr>
      <dsp:spPr>
        <a:xfrm>
          <a:off x="308592" y="155164"/>
          <a:ext cx="4320289" cy="708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97" tIns="0" rIns="163297" bIns="0" numCol="1" spcCol="1270" anchor="ctr" anchorCtr="0">
          <a:noAutofit/>
        </a:bodyPr>
        <a:lstStyle/>
        <a:p>
          <a:pPr marL="0" lvl="0" indent="0" algn="l" defTabSz="1066800">
            <a:lnSpc>
              <a:spcPct val="90000"/>
            </a:lnSpc>
            <a:spcBef>
              <a:spcPct val="0"/>
            </a:spcBef>
            <a:spcAft>
              <a:spcPct val="35000"/>
            </a:spcAft>
            <a:buNone/>
          </a:pPr>
          <a:r>
            <a:rPr lang="en-US" sz="2400" kern="1200" dirty="0"/>
            <a:t>Gender-responsive (towards gender-transformative)</a:t>
          </a:r>
        </a:p>
      </dsp:txBody>
      <dsp:txXfrm>
        <a:off x="343177" y="189749"/>
        <a:ext cx="4251119" cy="639310"/>
      </dsp:txXfrm>
    </dsp:sp>
    <dsp:sp modelId="{D7F71622-3083-8D4D-BE1B-4330EC5FE537}">
      <dsp:nvSpPr>
        <dsp:cNvPr id="0" name=""/>
        <dsp:cNvSpPr/>
      </dsp:nvSpPr>
      <dsp:spPr>
        <a:xfrm>
          <a:off x="0" y="1598044"/>
          <a:ext cx="6171842" cy="6048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DDE6BC-4316-C544-8ADF-89ADAD29BDF1}">
      <dsp:nvSpPr>
        <dsp:cNvPr id="0" name=""/>
        <dsp:cNvSpPr/>
      </dsp:nvSpPr>
      <dsp:spPr>
        <a:xfrm>
          <a:off x="308592" y="1243804"/>
          <a:ext cx="4320289" cy="708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97" tIns="0" rIns="163297" bIns="0" numCol="1" spcCol="1270" anchor="ctr" anchorCtr="0">
          <a:noAutofit/>
        </a:bodyPr>
        <a:lstStyle/>
        <a:p>
          <a:pPr marL="0" lvl="0" indent="0" algn="l" defTabSz="1066800">
            <a:lnSpc>
              <a:spcPct val="90000"/>
            </a:lnSpc>
            <a:spcBef>
              <a:spcPct val="0"/>
            </a:spcBef>
            <a:spcAft>
              <a:spcPct val="35000"/>
            </a:spcAft>
            <a:buNone/>
          </a:pPr>
          <a:r>
            <a:rPr lang="en-US" sz="2400" kern="1200" dirty="0"/>
            <a:t>Intersectionality Approach</a:t>
          </a:r>
        </a:p>
      </dsp:txBody>
      <dsp:txXfrm>
        <a:off x="343177" y="1278389"/>
        <a:ext cx="4251119" cy="639310"/>
      </dsp:txXfrm>
    </dsp:sp>
    <dsp:sp modelId="{BE03DD35-D7E6-AE43-8DE9-A32BB339210F}">
      <dsp:nvSpPr>
        <dsp:cNvPr id="0" name=""/>
        <dsp:cNvSpPr/>
      </dsp:nvSpPr>
      <dsp:spPr>
        <a:xfrm>
          <a:off x="0" y="2686684"/>
          <a:ext cx="6171842" cy="6048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110B8D-2ED8-3448-B5D2-B9A79134F2EE}">
      <dsp:nvSpPr>
        <dsp:cNvPr id="0" name=""/>
        <dsp:cNvSpPr/>
      </dsp:nvSpPr>
      <dsp:spPr>
        <a:xfrm>
          <a:off x="308592" y="2332444"/>
          <a:ext cx="4320289" cy="708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97" tIns="0" rIns="163297" bIns="0" numCol="1" spcCol="1270" anchor="ctr" anchorCtr="0">
          <a:noAutofit/>
        </a:bodyPr>
        <a:lstStyle/>
        <a:p>
          <a:pPr marL="0" lvl="0" indent="0" algn="l" defTabSz="1066800">
            <a:lnSpc>
              <a:spcPct val="90000"/>
            </a:lnSpc>
            <a:spcBef>
              <a:spcPct val="0"/>
            </a:spcBef>
            <a:spcAft>
              <a:spcPct val="35000"/>
            </a:spcAft>
            <a:buNone/>
          </a:pPr>
          <a:r>
            <a:rPr lang="en-US" sz="2400" kern="1200" dirty="0"/>
            <a:t>“Do no harm” + “Do good”</a:t>
          </a:r>
        </a:p>
      </dsp:txBody>
      <dsp:txXfrm>
        <a:off x="343177" y="2367029"/>
        <a:ext cx="4251119" cy="63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70734-FCB2-3345-BC5B-FAB502A3EFFB}">
      <dsp:nvSpPr>
        <dsp:cNvPr id="0" name=""/>
        <dsp:cNvSpPr/>
      </dsp:nvSpPr>
      <dsp:spPr>
        <a:xfrm>
          <a:off x="4295160" y="1701702"/>
          <a:ext cx="3944689" cy="3944689"/>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AF GP Requirements</a:t>
          </a:r>
        </a:p>
      </dsp:txBody>
      <dsp:txXfrm>
        <a:off x="4872846" y="2279388"/>
        <a:ext cx="2789317" cy="2789317"/>
      </dsp:txXfrm>
    </dsp:sp>
    <dsp:sp modelId="{16E94912-9311-3E40-B8DC-06218D3175BB}">
      <dsp:nvSpPr>
        <dsp:cNvPr id="0" name=""/>
        <dsp:cNvSpPr/>
      </dsp:nvSpPr>
      <dsp:spPr>
        <a:xfrm>
          <a:off x="5281332" y="121703"/>
          <a:ext cx="1972344" cy="1972344"/>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Stakeholder consultation (para. 17)</a:t>
          </a:r>
        </a:p>
      </dsp:txBody>
      <dsp:txXfrm>
        <a:off x="5570175" y="410546"/>
        <a:ext cx="1394658" cy="1394658"/>
      </dsp:txXfrm>
    </dsp:sp>
    <dsp:sp modelId="{96E9E7E7-7B87-6443-A2E8-2AD6119B77DD}">
      <dsp:nvSpPr>
        <dsp:cNvPr id="0" name=""/>
        <dsp:cNvSpPr/>
      </dsp:nvSpPr>
      <dsp:spPr>
        <a:xfrm>
          <a:off x="7721907" y="1894884"/>
          <a:ext cx="1972344" cy="1972344"/>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Gender Analysis / Gender Assessment (para. 16)</a:t>
          </a:r>
        </a:p>
      </dsp:txBody>
      <dsp:txXfrm>
        <a:off x="8010750" y="2183727"/>
        <a:ext cx="1394658" cy="1394658"/>
      </dsp:txXfrm>
    </dsp:sp>
    <dsp:sp modelId="{DC7C7F0A-19CA-BB4D-B6B7-D92532BBAA01}">
      <dsp:nvSpPr>
        <dsp:cNvPr id="0" name=""/>
        <dsp:cNvSpPr/>
      </dsp:nvSpPr>
      <dsp:spPr>
        <a:xfrm>
          <a:off x="6789690" y="4763952"/>
          <a:ext cx="1972344" cy="1972344"/>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Gender-disaggregated indicators (para. 16)</a:t>
          </a:r>
        </a:p>
      </dsp:txBody>
      <dsp:txXfrm>
        <a:off x="7078533" y="5052795"/>
        <a:ext cx="1394658" cy="1394658"/>
      </dsp:txXfrm>
    </dsp:sp>
    <dsp:sp modelId="{B65AC414-0461-5947-ABF2-0E6448F20189}">
      <dsp:nvSpPr>
        <dsp:cNvPr id="0" name=""/>
        <dsp:cNvSpPr/>
      </dsp:nvSpPr>
      <dsp:spPr>
        <a:xfrm>
          <a:off x="3772974" y="4763952"/>
          <a:ext cx="1972344" cy="1972344"/>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Gender Action Plan / interventions (para. 16)</a:t>
          </a:r>
        </a:p>
      </dsp:txBody>
      <dsp:txXfrm>
        <a:off x="4061817" y="5052795"/>
        <a:ext cx="1394658" cy="1394658"/>
      </dsp:txXfrm>
    </dsp:sp>
    <dsp:sp modelId="{0E75DF8D-62A2-2F48-868C-F7CA32B4B0FD}">
      <dsp:nvSpPr>
        <dsp:cNvPr id="0" name=""/>
        <dsp:cNvSpPr/>
      </dsp:nvSpPr>
      <dsp:spPr>
        <a:xfrm>
          <a:off x="2840757" y="1894884"/>
          <a:ext cx="1972344" cy="1972344"/>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Allocation of resources - gender-budgeting (para. 26)</a:t>
          </a:r>
        </a:p>
      </dsp:txBody>
      <dsp:txXfrm>
        <a:off x="3129600" y="2183727"/>
        <a:ext cx="1394658" cy="1394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329E2-8219-3044-BBD3-8BC36349D5FA}">
      <dsp:nvSpPr>
        <dsp:cNvPr id="0" name=""/>
        <dsp:cNvSpPr/>
      </dsp:nvSpPr>
      <dsp:spPr>
        <a:xfrm>
          <a:off x="0" y="169333"/>
          <a:ext cx="8128000" cy="507999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DD8135-D2C6-3F49-9E4D-2D753E6856F2}">
      <dsp:nvSpPr>
        <dsp:cNvPr id="0" name=""/>
        <dsp:cNvSpPr/>
      </dsp:nvSpPr>
      <dsp:spPr>
        <a:xfrm>
          <a:off x="1032256" y="3675549"/>
          <a:ext cx="211328" cy="211328"/>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C33A77-786A-2144-9181-32F6395C8E18}">
      <dsp:nvSpPr>
        <dsp:cNvPr id="0" name=""/>
        <dsp:cNvSpPr/>
      </dsp:nvSpPr>
      <dsp:spPr>
        <a:xfrm>
          <a:off x="1137920" y="3781213"/>
          <a:ext cx="1893824" cy="1468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78" tIns="0" rIns="0" bIns="0" numCol="1" spcCol="1270" anchor="t" anchorCtr="0">
          <a:noAutofit/>
        </a:bodyPr>
        <a:lstStyle/>
        <a:p>
          <a:pPr marL="0" lvl="0" indent="0" algn="l" defTabSz="1111250">
            <a:lnSpc>
              <a:spcPct val="90000"/>
            </a:lnSpc>
            <a:spcBef>
              <a:spcPct val="0"/>
            </a:spcBef>
            <a:spcAft>
              <a:spcPct val="35000"/>
            </a:spcAft>
            <a:buNone/>
          </a:pPr>
          <a:r>
            <a:rPr lang="en-US" sz="2500" kern="1200" dirty="0"/>
            <a:t>Stakeholder consultation</a:t>
          </a:r>
        </a:p>
      </dsp:txBody>
      <dsp:txXfrm>
        <a:off x="1137920" y="3781213"/>
        <a:ext cx="1893824" cy="1468120"/>
      </dsp:txXfrm>
    </dsp:sp>
    <dsp:sp modelId="{B8A2950C-084C-0744-9F55-E15FED8F767D}">
      <dsp:nvSpPr>
        <dsp:cNvPr id="0" name=""/>
        <dsp:cNvSpPr/>
      </dsp:nvSpPr>
      <dsp:spPr>
        <a:xfrm>
          <a:off x="2897632" y="2294805"/>
          <a:ext cx="382016" cy="38201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3D0E10-0594-EE43-A31A-837C507A0D3B}">
      <dsp:nvSpPr>
        <dsp:cNvPr id="0" name=""/>
        <dsp:cNvSpPr/>
      </dsp:nvSpPr>
      <dsp:spPr>
        <a:xfrm>
          <a:off x="3088640" y="2485813"/>
          <a:ext cx="1950720" cy="276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422" tIns="0" rIns="0" bIns="0" numCol="1" spcCol="1270" anchor="t" anchorCtr="0">
          <a:noAutofit/>
        </a:bodyPr>
        <a:lstStyle/>
        <a:p>
          <a:pPr marL="0" lvl="0" indent="0" algn="l" defTabSz="1111250">
            <a:lnSpc>
              <a:spcPct val="90000"/>
            </a:lnSpc>
            <a:spcBef>
              <a:spcPct val="0"/>
            </a:spcBef>
            <a:spcAft>
              <a:spcPct val="35000"/>
            </a:spcAft>
            <a:buNone/>
          </a:pPr>
          <a:r>
            <a:rPr lang="en-US" sz="2500" kern="1200" dirty="0"/>
            <a:t>Gender Assessment</a:t>
          </a:r>
        </a:p>
      </dsp:txBody>
      <dsp:txXfrm>
        <a:off x="3088640" y="2485813"/>
        <a:ext cx="1950720" cy="2763519"/>
      </dsp:txXfrm>
    </dsp:sp>
    <dsp:sp modelId="{EF8AA4B6-B0EA-1C42-88F0-B37C299E875B}">
      <dsp:nvSpPr>
        <dsp:cNvPr id="0" name=""/>
        <dsp:cNvSpPr/>
      </dsp:nvSpPr>
      <dsp:spPr>
        <a:xfrm>
          <a:off x="5140960" y="1454573"/>
          <a:ext cx="528320" cy="5283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8FE88A-9E8F-EC4B-B1FA-BF0BA1263F17}">
      <dsp:nvSpPr>
        <dsp:cNvPr id="0" name=""/>
        <dsp:cNvSpPr/>
      </dsp:nvSpPr>
      <dsp:spPr>
        <a:xfrm>
          <a:off x="5405120" y="1718733"/>
          <a:ext cx="1950720" cy="353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946" tIns="0" rIns="0" bIns="0" numCol="1" spcCol="1270" anchor="t" anchorCtr="0">
          <a:noAutofit/>
        </a:bodyPr>
        <a:lstStyle/>
        <a:p>
          <a:pPr marL="0" lvl="0" indent="0" algn="l" defTabSz="1111250">
            <a:lnSpc>
              <a:spcPct val="90000"/>
            </a:lnSpc>
            <a:spcBef>
              <a:spcPct val="0"/>
            </a:spcBef>
            <a:spcAft>
              <a:spcPct val="35000"/>
            </a:spcAft>
            <a:buNone/>
          </a:pPr>
          <a:r>
            <a:rPr lang="en-US" sz="2500" kern="1200" dirty="0"/>
            <a:t>Project proposal (design)</a:t>
          </a:r>
        </a:p>
      </dsp:txBody>
      <dsp:txXfrm>
        <a:off x="5405120" y="1718733"/>
        <a:ext cx="1950720" cy="35306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3EB181-2701-6A42-9D5E-8D84A15109E6}">
      <dsp:nvSpPr>
        <dsp:cNvPr id="0" name=""/>
        <dsp:cNvSpPr/>
      </dsp:nvSpPr>
      <dsp:spPr>
        <a:xfrm rot="5400000">
          <a:off x="3334524" y="-1174812"/>
          <a:ext cx="1007087" cy="3612298"/>
        </a:xfrm>
        <a:prstGeom prst="round2Same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Font typeface="Symbol" pitchFamily="2" charset="2"/>
            <a:buChar char=""/>
          </a:pPr>
          <a:r>
            <a:rPr lang="en-US" sz="1500" kern="1200" dirty="0"/>
            <a:t>Do rural women have access to financial services?</a:t>
          </a:r>
        </a:p>
      </dsp:txBody>
      <dsp:txXfrm rot="-5400000">
        <a:off x="2031919" y="176955"/>
        <a:ext cx="3563136" cy="908763"/>
      </dsp:txXfrm>
    </dsp:sp>
    <dsp:sp modelId="{824A18B7-55FC-CE4A-9308-CD469B643B15}">
      <dsp:nvSpPr>
        <dsp:cNvPr id="0" name=""/>
        <dsp:cNvSpPr/>
      </dsp:nvSpPr>
      <dsp:spPr>
        <a:xfrm>
          <a:off x="0" y="1907"/>
          <a:ext cx="2031918" cy="1258858"/>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Key statistics</a:t>
          </a:r>
        </a:p>
      </dsp:txBody>
      <dsp:txXfrm>
        <a:off x="61452" y="63359"/>
        <a:ext cx="1909014" cy="1135954"/>
      </dsp:txXfrm>
    </dsp:sp>
    <dsp:sp modelId="{6C7A0E19-9F62-AB4C-B300-F3B501A978A2}">
      <dsp:nvSpPr>
        <dsp:cNvPr id="0" name=""/>
        <dsp:cNvSpPr/>
      </dsp:nvSpPr>
      <dsp:spPr>
        <a:xfrm rot="5400000">
          <a:off x="3334524" y="146989"/>
          <a:ext cx="1007087" cy="3612298"/>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Does the country have a specific policy to encourage women’s participation in disaster risk management?</a:t>
          </a:r>
        </a:p>
      </dsp:txBody>
      <dsp:txXfrm rot="-5400000">
        <a:off x="2031919" y="1498756"/>
        <a:ext cx="3563136" cy="908763"/>
      </dsp:txXfrm>
    </dsp:sp>
    <dsp:sp modelId="{2CF91976-4BA5-CB46-A54B-F596AF94493F}">
      <dsp:nvSpPr>
        <dsp:cNvPr id="0" name=""/>
        <dsp:cNvSpPr/>
      </dsp:nvSpPr>
      <dsp:spPr>
        <a:xfrm>
          <a:off x="0" y="1323709"/>
          <a:ext cx="2031918" cy="1258858"/>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Legal and policy framework</a:t>
          </a:r>
        </a:p>
      </dsp:txBody>
      <dsp:txXfrm>
        <a:off x="61452" y="1385161"/>
        <a:ext cx="1909014" cy="1135954"/>
      </dsp:txXfrm>
    </dsp:sp>
    <dsp:sp modelId="{5AEEE647-0E1D-6340-8AF7-6969C2718B18}">
      <dsp:nvSpPr>
        <dsp:cNvPr id="0" name=""/>
        <dsp:cNvSpPr/>
      </dsp:nvSpPr>
      <dsp:spPr>
        <a:xfrm rot="5400000">
          <a:off x="3334524" y="1468790"/>
          <a:ext cx="1007087" cy="3612298"/>
        </a:xfrm>
        <a:prstGeom prst="round2Same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Does the community believe that women should limit their participation in farming? </a:t>
          </a:r>
        </a:p>
      </dsp:txBody>
      <dsp:txXfrm rot="-5400000">
        <a:off x="2031919" y="2820557"/>
        <a:ext cx="3563136" cy="908763"/>
      </dsp:txXfrm>
    </dsp:sp>
    <dsp:sp modelId="{8BB63F1E-5487-0D40-BE37-E1CE92F1D659}">
      <dsp:nvSpPr>
        <dsp:cNvPr id="0" name=""/>
        <dsp:cNvSpPr/>
      </dsp:nvSpPr>
      <dsp:spPr>
        <a:xfrm>
          <a:off x="0" y="2645510"/>
          <a:ext cx="2031918" cy="1258858"/>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Social norms</a:t>
          </a:r>
        </a:p>
      </dsp:txBody>
      <dsp:txXfrm>
        <a:off x="61452" y="2706962"/>
        <a:ext cx="1909014" cy="11359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D2D3B-888E-EB44-A418-880A952723B3}">
      <dsp:nvSpPr>
        <dsp:cNvPr id="0" name=""/>
        <dsp:cNvSpPr/>
      </dsp:nvSpPr>
      <dsp:spPr>
        <a:xfrm>
          <a:off x="0" y="703245"/>
          <a:ext cx="3368040" cy="3368040"/>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044E4D-72DC-1142-9E30-1ED23989C27D}">
      <dsp:nvSpPr>
        <dsp:cNvPr id="0" name=""/>
        <dsp:cNvSpPr/>
      </dsp:nvSpPr>
      <dsp:spPr>
        <a:xfrm>
          <a:off x="1684020" y="703245"/>
          <a:ext cx="3929380" cy="336804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Optional</a:t>
          </a:r>
        </a:p>
      </dsp:txBody>
      <dsp:txXfrm>
        <a:off x="1684020" y="703245"/>
        <a:ext cx="1964690" cy="1599819"/>
      </dsp:txXfrm>
    </dsp:sp>
    <dsp:sp modelId="{D2F7974C-2CF7-054F-8043-BA48DD900546}">
      <dsp:nvSpPr>
        <dsp:cNvPr id="0" name=""/>
        <dsp:cNvSpPr/>
      </dsp:nvSpPr>
      <dsp:spPr>
        <a:xfrm>
          <a:off x="884110" y="2303064"/>
          <a:ext cx="1599819" cy="1599819"/>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CC1475-F7FE-514A-A5BF-92C000100EAE}">
      <dsp:nvSpPr>
        <dsp:cNvPr id="0" name=""/>
        <dsp:cNvSpPr/>
      </dsp:nvSpPr>
      <dsp:spPr>
        <a:xfrm>
          <a:off x="1684020" y="2303064"/>
          <a:ext cx="3929380" cy="1599819"/>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rgbClr val="FF0000"/>
              </a:solidFill>
            </a:rPr>
            <a:t>Mandatory</a:t>
          </a:r>
        </a:p>
      </dsp:txBody>
      <dsp:txXfrm>
        <a:off x="1684020" y="2303064"/>
        <a:ext cx="1964690" cy="1599819"/>
      </dsp:txXfrm>
    </dsp:sp>
    <dsp:sp modelId="{73461B6C-8D4F-874B-8079-C13805098222}">
      <dsp:nvSpPr>
        <dsp:cNvPr id="0" name=""/>
        <dsp:cNvSpPr/>
      </dsp:nvSpPr>
      <dsp:spPr>
        <a:xfrm>
          <a:off x="3648710" y="703245"/>
          <a:ext cx="1964690" cy="159981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Age</a:t>
          </a:r>
        </a:p>
        <a:p>
          <a:pPr marL="228600" lvl="1" indent="-228600" algn="l" defTabSz="1066800">
            <a:lnSpc>
              <a:spcPct val="90000"/>
            </a:lnSpc>
            <a:spcBef>
              <a:spcPct val="0"/>
            </a:spcBef>
            <a:spcAft>
              <a:spcPct val="15000"/>
            </a:spcAft>
            <a:buChar char="•"/>
          </a:pPr>
          <a:r>
            <a:rPr lang="en-US" sz="2400" kern="1200" dirty="0"/>
            <a:t>Ethnicity</a:t>
          </a:r>
        </a:p>
        <a:p>
          <a:pPr marL="228600" lvl="1" indent="-228600" algn="l" defTabSz="1066800">
            <a:lnSpc>
              <a:spcPct val="90000"/>
            </a:lnSpc>
            <a:spcBef>
              <a:spcPct val="0"/>
            </a:spcBef>
            <a:spcAft>
              <a:spcPct val="15000"/>
            </a:spcAft>
            <a:buChar char="•"/>
          </a:pPr>
          <a:r>
            <a:rPr lang="en-US" sz="2400" kern="1200" dirty="0"/>
            <a:t>Others</a:t>
          </a:r>
        </a:p>
      </dsp:txBody>
      <dsp:txXfrm>
        <a:off x="3648710" y="703245"/>
        <a:ext cx="1964690" cy="1599819"/>
      </dsp:txXfrm>
    </dsp:sp>
    <dsp:sp modelId="{01C5147F-FB14-F541-AE15-4188FDE20F07}">
      <dsp:nvSpPr>
        <dsp:cNvPr id="0" name=""/>
        <dsp:cNvSpPr/>
      </dsp:nvSpPr>
      <dsp:spPr>
        <a:xfrm>
          <a:off x="3648710" y="2303064"/>
          <a:ext cx="1964690" cy="159981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Sex</a:t>
          </a:r>
        </a:p>
      </dsp:txBody>
      <dsp:txXfrm>
        <a:off x="3648710" y="2303064"/>
        <a:ext cx="1964690" cy="15998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A43B6-CE85-6C42-8807-EB92D7B7B6CC}">
      <dsp:nvSpPr>
        <dsp:cNvPr id="0" name=""/>
        <dsp:cNvSpPr/>
      </dsp:nvSpPr>
      <dsp:spPr>
        <a:xfrm>
          <a:off x="6006703" y="2709333"/>
          <a:ext cx="353218" cy="1898550"/>
        </a:xfrm>
        <a:custGeom>
          <a:avLst/>
          <a:gdLst/>
          <a:ahLst/>
          <a:cxnLst/>
          <a:rect l="0" t="0" r="0" b="0"/>
          <a:pathLst>
            <a:path>
              <a:moveTo>
                <a:pt x="0" y="0"/>
              </a:moveTo>
              <a:lnTo>
                <a:pt x="176609" y="0"/>
              </a:lnTo>
              <a:lnTo>
                <a:pt x="176609" y="1898550"/>
              </a:lnTo>
              <a:lnTo>
                <a:pt x="353218" y="1898550"/>
              </a:lnTo>
            </a:path>
          </a:pathLst>
        </a:custGeom>
        <a:noFill/>
        <a:ln w="19050" cap="rnd"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026B9618-9B2B-2E4E-A032-972FE57CA691}">
      <dsp:nvSpPr>
        <dsp:cNvPr id="0" name=""/>
        <dsp:cNvSpPr/>
      </dsp:nvSpPr>
      <dsp:spPr>
        <a:xfrm>
          <a:off x="6006703" y="2709333"/>
          <a:ext cx="353218" cy="1139130"/>
        </a:xfrm>
        <a:custGeom>
          <a:avLst/>
          <a:gdLst/>
          <a:ahLst/>
          <a:cxnLst/>
          <a:rect l="0" t="0" r="0" b="0"/>
          <a:pathLst>
            <a:path>
              <a:moveTo>
                <a:pt x="0" y="0"/>
              </a:moveTo>
              <a:lnTo>
                <a:pt x="176609" y="0"/>
              </a:lnTo>
              <a:lnTo>
                <a:pt x="176609" y="1139130"/>
              </a:lnTo>
              <a:lnTo>
                <a:pt x="353218" y="1139130"/>
              </a:lnTo>
            </a:path>
          </a:pathLst>
        </a:custGeom>
        <a:noFill/>
        <a:ln w="19050" cap="rnd"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0B24D810-4246-2B46-B842-71C5C9C7ADAA}">
      <dsp:nvSpPr>
        <dsp:cNvPr id="0" name=""/>
        <dsp:cNvSpPr/>
      </dsp:nvSpPr>
      <dsp:spPr>
        <a:xfrm>
          <a:off x="6006703" y="2709333"/>
          <a:ext cx="353218" cy="379710"/>
        </a:xfrm>
        <a:custGeom>
          <a:avLst/>
          <a:gdLst/>
          <a:ahLst/>
          <a:cxnLst/>
          <a:rect l="0" t="0" r="0" b="0"/>
          <a:pathLst>
            <a:path>
              <a:moveTo>
                <a:pt x="0" y="0"/>
              </a:moveTo>
              <a:lnTo>
                <a:pt x="176609" y="0"/>
              </a:lnTo>
              <a:lnTo>
                <a:pt x="176609" y="379710"/>
              </a:lnTo>
              <a:lnTo>
                <a:pt x="353218" y="379710"/>
              </a:lnTo>
            </a:path>
          </a:pathLst>
        </a:custGeom>
        <a:noFill/>
        <a:ln w="19050" cap="rnd"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549422DD-1EBB-4E46-A3F5-994D6ED4DD1A}">
      <dsp:nvSpPr>
        <dsp:cNvPr id="0" name=""/>
        <dsp:cNvSpPr/>
      </dsp:nvSpPr>
      <dsp:spPr>
        <a:xfrm>
          <a:off x="6006703" y="2329623"/>
          <a:ext cx="353218" cy="379710"/>
        </a:xfrm>
        <a:custGeom>
          <a:avLst/>
          <a:gdLst/>
          <a:ahLst/>
          <a:cxnLst/>
          <a:rect l="0" t="0" r="0" b="0"/>
          <a:pathLst>
            <a:path>
              <a:moveTo>
                <a:pt x="0" y="379710"/>
              </a:moveTo>
              <a:lnTo>
                <a:pt x="176609" y="379710"/>
              </a:lnTo>
              <a:lnTo>
                <a:pt x="176609" y="0"/>
              </a:lnTo>
              <a:lnTo>
                <a:pt x="353218" y="0"/>
              </a:lnTo>
            </a:path>
          </a:pathLst>
        </a:custGeom>
        <a:noFill/>
        <a:ln w="19050" cap="rnd"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E18423C1-7FD5-504D-A88C-67FD92BE345D}">
      <dsp:nvSpPr>
        <dsp:cNvPr id="0" name=""/>
        <dsp:cNvSpPr/>
      </dsp:nvSpPr>
      <dsp:spPr>
        <a:xfrm>
          <a:off x="6006703" y="1570203"/>
          <a:ext cx="353218" cy="1139130"/>
        </a:xfrm>
        <a:custGeom>
          <a:avLst/>
          <a:gdLst/>
          <a:ahLst/>
          <a:cxnLst/>
          <a:rect l="0" t="0" r="0" b="0"/>
          <a:pathLst>
            <a:path>
              <a:moveTo>
                <a:pt x="0" y="1139130"/>
              </a:moveTo>
              <a:lnTo>
                <a:pt x="176609" y="1139130"/>
              </a:lnTo>
              <a:lnTo>
                <a:pt x="176609" y="0"/>
              </a:lnTo>
              <a:lnTo>
                <a:pt x="353218"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84996C-0CA1-9E4F-A810-FA87727DC41A}">
      <dsp:nvSpPr>
        <dsp:cNvPr id="0" name=""/>
        <dsp:cNvSpPr/>
      </dsp:nvSpPr>
      <dsp:spPr>
        <a:xfrm>
          <a:off x="6006703" y="810782"/>
          <a:ext cx="353218" cy="1898550"/>
        </a:xfrm>
        <a:custGeom>
          <a:avLst/>
          <a:gdLst/>
          <a:ahLst/>
          <a:cxnLst/>
          <a:rect l="0" t="0" r="0" b="0"/>
          <a:pathLst>
            <a:path>
              <a:moveTo>
                <a:pt x="0" y="1898550"/>
              </a:moveTo>
              <a:lnTo>
                <a:pt x="176609" y="1898550"/>
              </a:lnTo>
              <a:lnTo>
                <a:pt x="176609" y="0"/>
              </a:lnTo>
              <a:lnTo>
                <a:pt x="353218" y="0"/>
              </a:lnTo>
            </a:path>
          </a:pathLst>
        </a:custGeom>
        <a:noFill/>
        <a:ln w="19050" cap="rnd"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25956BF7-1A30-1B41-937D-C48A4707F71B}">
      <dsp:nvSpPr>
        <dsp:cNvPr id="0" name=""/>
        <dsp:cNvSpPr/>
      </dsp:nvSpPr>
      <dsp:spPr>
        <a:xfrm>
          <a:off x="3887390" y="2663613"/>
          <a:ext cx="353218" cy="91440"/>
        </a:xfrm>
        <a:custGeom>
          <a:avLst/>
          <a:gdLst/>
          <a:ahLst/>
          <a:cxnLst/>
          <a:rect l="0" t="0" r="0" b="0"/>
          <a:pathLst>
            <a:path>
              <a:moveTo>
                <a:pt x="0" y="45720"/>
              </a:moveTo>
              <a:lnTo>
                <a:pt x="353218" y="4572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26BB7D-E108-354C-A3E9-911C0551ADEC}">
      <dsp:nvSpPr>
        <dsp:cNvPr id="0" name=""/>
        <dsp:cNvSpPr/>
      </dsp:nvSpPr>
      <dsp:spPr>
        <a:xfrm>
          <a:off x="1768078" y="2663613"/>
          <a:ext cx="353218" cy="91440"/>
        </a:xfrm>
        <a:custGeom>
          <a:avLst/>
          <a:gdLst/>
          <a:ahLst/>
          <a:cxnLst/>
          <a:rect l="0" t="0" r="0" b="0"/>
          <a:pathLst>
            <a:path>
              <a:moveTo>
                <a:pt x="0" y="45720"/>
              </a:moveTo>
              <a:lnTo>
                <a:pt x="353218" y="457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89F2D8-017B-BD46-83F3-CC7E6DF13576}">
      <dsp:nvSpPr>
        <dsp:cNvPr id="0" name=""/>
        <dsp:cNvSpPr/>
      </dsp:nvSpPr>
      <dsp:spPr>
        <a:xfrm>
          <a:off x="1984" y="2440004"/>
          <a:ext cx="1766093" cy="538658"/>
        </a:xfrm>
        <a:prstGeom prst="rect">
          <a:avLst/>
        </a:prstGeom>
        <a:solidFill>
          <a:schemeClr val="accent3"/>
        </a:solidFill>
        <a:ln w="19050" cap="rnd"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Impact</a:t>
          </a:r>
        </a:p>
      </dsp:txBody>
      <dsp:txXfrm>
        <a:off x="1984" y="2440004"/>
        <a:ext cx="1766093" cy="538658"/>
      </dsp:txXfrm>
    </dsp:sp>
    <dsp:sp modelId="{48C54F34-0E9C-B943-A3F0-4E70206A43C0}">
      <dsp:nvSpPr>
        <dsp:cNvPr id="0" name=""/>
        <dsp:cNvSpPr/>
      </dsp:nvSpPr>
      <dsp:spPr>
        <a:xfrm>
          <a:off x="2121296" y="2440004"/>
          <a:ext cx="1766093" cy="538658"/>
        </a:xfrm>
        <a:prstGeom prst="rect">
          <a:avLst/>
        </a:prstGeom>
        <a:solidFill>
          <a:schemeClr val="accent6"/>
        </a:solidFill>
        <a:ln w="19050" cap="rnd"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Outcome</a:t>
          </a:r>
        </a:p>
      </dsp:txBody>
      <dsp:txXfrm>
        <a:off x="2121296" y="2440004"/>
        <a:ext cx="1766093" cy="538658"/>
      </dsp:txXfrm>
    </dsp:sp>
    <dsp:sp modelId="{235A32F5-EC1C-2546-9E1D-3EA736A8C6F6}">
      <dsp:nvSpPr>
        <dsp:cNvPr id="0" name=""/>
        <dsp:cNvSpPr/>
      </dsp:nvSpPr>
      <dsp:spPr>
        <a:xfrm>
          <a:off x="4240609" y="2440004"/>
          <a:ext cx="1766093" cy="53865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Output</a:t>
          </a:r>
        </a:p>
      </dsp:txBody>
      <dsp:txXfrm>
        <a:off x="4240609" y="2440004"/>
        <a:ext cx="1766093" cy="538658"/>
      </dsp:txXfrm>
    </dsp:sp>
    <dsp:sp modelId="{43267BC7-82E4-6245-A02C-9ECC0D86779B}">
      <dsp:nvSpPr>
        <dsp:cNvPr id="0" name=""/>
        <dsp:cNvSpPr/>
      </dsp:nvSpPr>
      <dsp:spPr>
        <a:xfrm>
          <a:off x="6359921" y="541453"/>
          <a:ext cx="1766093" cy="538658"/>
        </a:xfrm>
        <a:prstGeom prst="rect">
          <a:avLst/>
        </a:prstGeom>
        <a:solidFill>
          <a:schemeClr val="accent5">
            <a:lumMod val="75000"/>
          </a:schemeClr>
        </a:solidFill>
        <a:ln w="19050"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Activity</a:t>
          </a:r>
        </a:p>
      </dsp:txBody>
      <dsp:txXfrm>
        <a:off x="6359921" y="541453"/>
        <a:ext cx="1766093" cy="538658"/>
      </dsp:txXfrm>
    </dsp:sp>
    <dsp:sp modelId="{99A392F3-6284-1D47-95AB-C799490080EE}">
      <dsp:nvSpPr>
        <dsp:cNvPr id="0" name=""/>
        <dsp:cNvSpPr/>
      </dsp:nvSpPr>
      <dsp:spPr>
        <a:xfrm>
          <a:off x="6359921" y="1300873"/>
          <a:ext cx="1766093" cy="538658"/>
        </a:xfrm>
        <a:prstGeom prst="rect">
          <a:avLst/>
        </a:prstGeom>
        <a:solidFill>
          <a:schemeClr val="accent5">
            <a:lumMod val="75000"/>
          </a:schemeClr>
        </a:solidFill>
        <a:ln w="19050"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Indicator</a:t>
          </a:r>
        </a:p>
      </dsp:txBody>
      <dsp:txXfrm>
        <a:off x="6359921" y="1300873"/>
        <a:ext cx="1766093" cy="538658"/>
      </dsp:txXfrm>
    </dsp:sp>
    <dsp:sp modelId="{D0F44A8F-7A6F-9341-8D24-D0B22EA042E7}">
      <dsp:nvSpPr>
        <dsp:cNvPr id="0" name=""/>
        <dsp:cNvSpPr/>
      </dsp:nvSpPr>
      <dsp:spPr>
        <a:xfrm>
          <a:off x="6359921" y="2060294"/>
          <a:ext cx="1766093" cy="538658"/>
        </a:xfrm>
        <a:prstGeom prst="rect">
          <a:avLst/>
        </a:prstGeom>
        <a:solidFill>
          <a:schemeClr val="accent5">
            <a:lumMod val="75000"/>
          </a:schemeClr>
        </a:solidFill>
        <a:ln w="19050"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Target</a:t>
          </a:r>
        </a:p>
      </dsp:txBody>
      <dsp:txXfrm>
        <a:off x="6359921" y="2060294"/>
        <a:ext cx="1766093" cy="538658"/>
      </dsp:txXfrm>
    </dsp:sp>
    <dsp:sp modelId="{E27FD76C-9EB2-5241-BEBB-6499CC820E40}">
      <dsp:nvSpPr>
        <dsp:cNvPr id="0" name=""/>
        <dsp:cNvSpPr/>
      </dsp:nvSpPr>
      <dsp:spPr>
        <a:xfrm>
          <a:off x="6359921" y="2819714"/>
          <a:ext cx="1766093" cy="538658"/>
        </a:xfrm>
        <a:prstGeom prst="rect">
          <a:avLst/>
        </a:prstGeom>
        <a:solidFill>
          <a:schemeClr val="accent5">
            <a:lumMod val="75000"/>
          </a:schemeClr>
        </a:solidFill>
        <a:ln w="19050"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Timeline</a:t>
          </a:r>
        </a:p>
      </dsp:txBody>
      <dsp:txXfrm>
        <a:off x="6359921" y="2819714"/>
        <a:ext cx="1766093" cy="538658"/>
      </dsp:txXfrm>
    </dsp:sp>
    <dsp:sp modelId="{D23097BC-B09D-A940-83FA-59996F5604EC}">
      <dsp:nvSpPr>
        <dsp:cNvPr id="0" name=""/>
        <dsp:cNvSpPr/>
      </dsp:nvSpPr>
      <dsp:spPr>
        <a:xfrm>
          <a:off x="6359921" y="3579134"/>
          <a:ext cx="1766093" cy="538658"/>
        </a:xfrm>
        <a:prstGeom prst="rect">
          <a:avLst/>
        </a:prstGeom>
        <a:solidFill>
          <a:schemeClr val="accent5">
            <a:lumMod val="75000"/>
          </a:schemeClr>
        </a:solidFill>
        <a:ln w="19050"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Responsibility</a:t>
          </a:r>
        </a:p>
      </dsp:txBody>
      <dsp:txXfrm>
        <a:off x="6359921" y="3579134"/>
        <a:ext cx="1766093" cy="538658"/>
      </dsp:txXfrm>
    </dsp:sp>
    <dsp:sp modelId="{BA2E4FD2-9CB7-0943-8165-7ADE294FDCB3}">
      <dsp:nvSpPr>
        <dsp:cNvPr id="0" name=""/>
        <dsp:cNvSpPr/>
      </dsp:nvSpPr>
      <dsp:spPr>
        <a:xfrm>
          <a:off x="6359921" y="4338554"/>
          <a:ext cx="1766093" cy="538658"/>
        </a:xfrm>
        <a:prstGeom prst="rect">
          <a:avLst/>
        </a:prstGeom>
        <a:solidFill>
          <a:schemeClr val="accent5">
            <a:lumMod val="75000"/>
          </a:schemeClr>
        </a:solidFill>
        <a:ln w="19050"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Cost</a:t>
          </a:r>
        </a:p>
      </dsp:txBody>
      <dsp:txXfrm>
        <a:off x="6359921" y="4338554"/>
        <a:ext cx="1766093" cy="5386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B4DEB-DA34-1E49-9ADB-F4D5BC37C5C7}">
      <dsp:nvSpPr>
        <dsp:cNvPr id="0" name=""/>
        <dsp:cNvSpPr/>
      </dsp:nvSpPr>
      <dsp:spPr>
        <a:xfrm>
          <a:off x="707039" y="0"/>
          <a:ext cx="2549639" cy="1912229"/>
        </a:xfrm>
        <a:prstGeom prst="upArrow">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D18441-8A02-0D49-85E5-550FC9FC0F5A}">
      <dsp:nvSpPr>
        <dsp:cNvPr id="0" name=""/>
        <dsp:cNvSpPr/>
      </dsp:nvSpPr>
      <dsp:spPr>
        <a:xfrm>
          <a:off x="3333168" y="0"/>
          <a:ext cx="6115581" cy="1912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0" rIns="106680" bIns="106680" numCol="1" spcCol="1270" anchor="ctr" anchorCtr="0">
          <a:noAutofit/>
        </a:bodyPr>
        <a:lstStyle/>
        <a:p>
          <a:pPr marL="0" lvl="0" indent="0" algn="l" defTabSz="666750">
            <a:lnSpc>
              <a:spcPct val="90000"/>
            </a:lnSpc>
            <a:spcBef>
              <a:spcPct val="0"/>
            </a:spcBef>
            <a:spcAft>
              <a:spcPct val="35000"/>
            </a:spcAft>
            <a:buNone/>
          </a:pPr>
          <a:endParaRPr lang="en-US" sz="1500" kern="1200" dirty="0"/>
        </a:p>
      </dsp:txBody>
      <dsp:txXfrm>
        <a:off x="3333168" y="0"/>
        <a:ext cx="6115581" cy="1912229"/>
      </dsp:txXfrm>
    </dsp:sp>
    <dsp:sp modelId="{8C9C9B40-037A-6444-A1A2-41B53B003FB1}">
      <dsp:nvSpPr>
        <dsp:cNvPr id="0" name=""/>
        <dsp:cNvSpPr/>
      </dsp:nvSpPr>
      <dsp:spPr>
        <a:xfrm>
          <a:off x="1471931" y="2071582"/>
          <a:ext cx="2549639" cy="1912229"/>
        </a:xfrm>
        <a:prstGeom prst="downArrow">
          <a:avLst/>
        </a:prstGeom>
        <a:solidFill>
          <a:schemeClr val="accent5"/>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C3281B-A879-2349-9EDB-AEFFDD5CE95E}">
      <dsp:nvSpPr>
        <dsp:cNvPr id="0" name=""/>
        <dsp:cNvSpPr/>
      </dsp:nvSpPr>
      <dsp:spPr>
        <a:xfrm>
          <a:off x="4098060" y="2071582"/>
          <a:ext cx="6115581" cy="1912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0" rIns="106680" bIns="106680" numCol="1" spcCol="1270" anchor="ctr" anchorCtr="0">
          <a:noAutofit/>
        </a:bodyPr>
        <a:lstStyle/>
        <a:p>
          <a:pPr marL="0" lvl="0" indent="0" algn="l" defTabSz="666750">
            <a:lnSpc>
              <a:spcPct val="90000"/>
            </a:lnSpc>
            <a:spcBef>
              <a:spcPct val="0"/>
            </a:spcBef>
            <a:spcAft>
              <a:spcPct val="35000"/>
            </a:spcAft>
            <a:buNone/>
          </a:pPr>
          <a:r>
            <a:rPr lang="en-US" sz="1500" kern="1200" dirty="0"/>
            <a:t>The budget hasn’t include the financial allocation of "general activities" that will be implemented, which avoids having a “full picture” of the total budget that really contributes to gender equality.</a:t>
          </a:r>
        </a:p>
      </dsp:txBody>
      <dsp:txXfrm>
        <a:off x="4098060" y="2071582"/>
        <a:ext cx="6115581" cy="191222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9E549-FE70-4ED5-AC09-DA69BF39C8D5}" type="datetimeFigureOut">
              <a:rPr lang="en-US" smtClean="0"/>
              <a:t>5/24/23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8A2F91-C379-4DB1-B6D8-2F85C4FCCB1B}" type="slidenum">
              <a:rPr lang="en-US" smtClean="0"/>
              <a:t>‹#›</a:t>
            </a:fld>
            <a:endParaRPr lang="en-US"/>
          </a:p>
        </p:txBody>
      </p:sp>
    </p:spTree>
    <p:extLst>
      <p:ext uri="{BB962C8B-B14F-4D97-AF65-F5344CB8AC3E}">
        <p14:creationId xmlns:p14="http://schemas.microsoft.com/office/powerpoint/2010/main" val="1128955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3</a:t>
            </a:fld>
            <a:endParaRPr lang="en-US"/>
          </a:p>
        </p:txBody>
      </p:sp>
    </p:spTree>
    <p:extLst>
      <p:ext uri="{BB962C8B-B14F-4D97-AF65-F5344CB8AC3E}">
        <p14:creationId xmlns:p14="http://schemas.microsoft.com/office/powerpoint/2010/main" val="3679970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6</a:t>
            </a:fld>
            <a:endParaRPr lang="en-US"/>
          </a:p>
        </p:txBody>
      </p:sp>
    </p:spTree>
    <p:extLst>
      <p:ext uri="{BB962C8B-B14F-4D97-AF65-F5344CB8AC3E}">
        <p14:creationId xmlns:p14="http://schemas.microsoft.com/office/powerpoint/2010/main" val="1939696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488A2F91-C379-4DB1-B6D8-2F85C4FCCB1B}" type="slidenum">
              <a:rPr lang="en-US" smtClean="0"/>
              <a:t>9</a:t>
            </a:fld>
            <a:endParaRPr lang="en-US"/>
          </a:p>
        </p:txBody>
      </p:sp>
    </p:spTree>
    <p:extLst>
      <p:ext uri="{BB962C8B-B14F-4D97-AF65-F5344CB8AC3E}">
        <p14:creationId xmlns:p14="http://schemas.microsoft.com/office/powerpoint/2010/main" val="4223989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488A2F91-C379-4DB1-B6D8-2F85C4FCCB1B}" type="slidenum">
              <a:rPr lang="en-US" smtClean="0"/>
              <a:t>10</a:t>
            </a:fld>
            <a:endParaRPr lang="en-US"/>
          </a:p>
        </p:txBody>
      </p:sp>
    </p:spTree>
    <p:extLst>
      <p:ext uri="{BB962C8B-B14F-4D97-AF65-F5344CB8AC3E}">
        <p14:creationId xmlns:p14="http://schemas.microsoft.com/office/powerpoint/2010/main" val="93388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11</a:t>
            </a:fld>
            <a:endParaRPr lang="en-US"/>
          </a:p>
        </p:txBody>
      </p:sp>
    </p:spTree>
    <p:extLst>
      <p:ext uri="{BB962C8B-B14F-4D97-AF65-F5344CB8AC3E}">
        <p14:creationId xmlns:p14="http://schemas.microsoft.com/office/powerpoint/2010/main" val="492374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12</a:t>
            </a:fld>
            <a:endParaRPr lang="en-US"/>
          </a:p>
        </p:txBody>
      </p:sp>
    </p:spTree>
    <p:extLst>
      <p:ext uri="{BB962C8B-B14F-4D97-AF65-F5344CB8AC3E}">
        <p14:creationId xmlns:p14="http://schemas.microsoft.com/office/powerpoint/2010/main" val="3227941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14</a:t>
            </a:fld>
            <a:endParaRPr lang="en-US"/>
          </a:p>
        </p:txBody>
      </p:sp>
    </p:spTree>
    <p:extLst>
      <p:ext uri="{BB962C8B-B14F-4D97-AF65-F5344CB8AC3E}">
        <p14:creationId xmlns:p14="http://schemas.microsoft.com/office/powerpoint/2010/main" val="1293871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15</a:t>
            </a:fld>
            <a:endParaRPr lang="en-US"/>
          </a:p>
        </p:txBody>
      </p:sp>
    </p:spTree>
    <p:extLst>
      <p:ext uri="{BB962C8B-B14F-4D97-AF65-F5344CB8AC3E}">
        <p14:creationId xmlns:p14="http://schemas.microsoft.com/office/powerpoint/2010/main" val="2019904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22</a:t>
            </a:fld>
            <a:endParaRPr lang="en-US"/>
          </a:p>
        </p:txBody>
      </p:sp>
    </p:spTree>
    <p:extLst>
      <p:ext uri="{BB962C8B-B14F-4D97-AF65-F5344CB8AC3E}">
        <p14:creationId xmlns:p14="http://schemas.microsoft.com/office/powerpoint/2010/main" val="4283363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23</a:t>
            </a:fld>
            <a:endParaRPr lang="en-US"/>
          </a:p>
        </p:txBody>
      </p:sp>
    </p:spTree>
    <p:extLst>
      <p:ext uri="{BB962C8B-B14F-4D97-AF65-F5344CB8AC3E}">
        <p14:creationId xmlns:p14="http://schemas.microsoft.com/office/powerpoint/2010/main" val="111349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24</a:t>
            </a:fld>
            <a:endParaRPr lang="en-US"/>
          </a:p>
        </p:txBody>
      </p:sp>
    </p:spTree>
    <p:extLst>
      <p:ext uri="{BB962C8B-B14F-4D97-AF65-F5344CB8AC3E}">
        <p14:creationId xmlns:p14="http://schemas.microsoft.com/office/powerpoint/2010/main" val="993134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26</a:t>
            </a:fld>
            <a:endParaRPr lang="en-US"/>
          </a:p>
        </p:txBody>
      </p:sp>
    </p:spTree>
    <p:extLst>
      <p:ext uri="{BB962C8B-B14F-4D97-AF65-F5344CB8AC3E}">
        <p14:creationId xmlns:p14="http://schemas.microsoft.com/office/powerpoint/2010/main" val="1593850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27</a:t>
            </a:fld>
            <a:endParaRPr lang="en-US"/>
          </a:p>
        </p:txBody>
      </p:sp>
    </p:spTree>
    <p:extLst>
      <p:ext uri="{BB962C8B-B14F-4D97-AF65-F5344CB8AC3E}">
        <p14:creationId xmlns:p14="http://schemas.microsoft.com/office/powerpoint/2010/main" val="2815865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29</a:t>
            </a:fld>
            <a:endParaRPr lang="en-US"/>
          </a:p>
        </p:txBody>
      </p:sp>
    </p:spTree>
    <p:extLst>
      <p:ext uri="{BB962C8B-B14F-4D97-AF65-F5344CB8AC3E}">
        <p14:creationId xmlns:p14="http://schemas.microsoft.com/office/powerpoint/2010/main" val="4223896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30</a:t>
            </a:fld>
            <a:endParaRPr lang="en-US"/>
          </a:p>
        </p:txBody>
      </p:sp>
    </p:spTree>
    <p:extLst>
      <p:ext uri="{BB962C8B-B14F-4D97-AF65-F5344CB8AC3E}">
        <p14:creationId xmlns:p14="http://schemas.microsoft.com/office/powerpoint/2010/main" val="46605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8A2F91-C379-4DB1-B6D8-2F85C4FCCB1B}" type="slidenum">
              <a:rPr lang="en-US" smtClean="0"/>
              <a:t>31</a:t>
            </a:fld>
            <a:endParaRPr lang="en-US"/>
          </a:p>
        </p:txBody>
      </p:sp>
    </p:spTree>
    <p:extLst>
      <p:ext uri="{BB962C8B-B14F-4D97-AF65-F5344CB8AC3E}">
        <p14:creationId xmlns:p14="http://schemas.microsoft.com/office/powerpoint/2010/main" val="3454337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442B0-5D02-4CA9-B9EC-FF40A7284CAE}" type="slidenum">
              <a:rPr lang="en-US" smtClean="0"/>
              <a:t>34</a:t>
            </a:fld>
            <a:endParaRPr lang="en-US"/>
          </a:p>
        </p:txBody>
      </p:sp>
    </p:spTree>
    <p:extLst>
      <p:ext uri="{BB962C8B-B14F-4D97-AF65-F5344CB8AC3E}">
        <p14:creationId xmlns:p14="http://schemas.microsoft.com/office/powerpoint/2010/main" val="596764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2219753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058737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962176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8EEC2-B713-498F-9AD1-C5957FCF2060}" type="datetimeFigureOut">
              <a:rPr lang="en-US" smtClean="0"/>
              <a:t>5/24/23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1684529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8EEC2-B713-498F-9AD1-C5957FCF2060}" type="datetimeFigureOut">
              <a:rPr lang="en-US" smtClean="0"/>
              <a:t>5/24/23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219830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E8EEC2-B713-498F-9AD1-C5957FCF2060}" type="datetimeFigureOut">
              <a:rPr lang="en-US" smtClean="0"/>
              <a:t>5/24/23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216980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8EEC2-B713-498F-9AD1-C5957FCF2060}" type="datetimeFigureOut">
              <a:rPr lang="en-US" smtClean="0"/>
              <a:t>5/24/23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128594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CE8EEC2-B713-498F-9AD1-C5957FCF2060}" type="datetimeFigureOut">
              <a:rPr lang="en-US" smtClean="0"/>
              <a:t>5/24/23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608541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CE8EEC2-B713-498F-9AD1-C5957FCF2060}" type="datetimeFigureOut">
              <a:rPr lang="en-US" smtClean="0"/>
              <a:t>5/24/23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18485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572195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62613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177157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57263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1626037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3201382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8EEC2-B713-498F-9AD1-C5957FCF2060}"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5C4C3-E965-4F1D-B445-BDCC4AAE4363}" type="slidenum">
              <a:rPr lang="en-US" smtClean="0"/>
              <a:t>‹#›</a:t>
            </a:fld>
            <a:endParaRPr lang="en-US"/>
          </a:p>
        </p:txBody>
      </p:sp>
    </p:spTree>
    <p:extLst>
      <p:ext uri="{BB962C8B-B14F-4D97-AF65-F5344CB8AC3E}">
        <p14:creationId xmlns:p14="http://schemas.microsoft.com/office/powerpoint/2010/main" val="1454213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E8EEC2-B713-498F-9AD1-C5957FCF2060}" type="datetimeFigureOut">
              <a:rPr lang="en-US" smtClean="0"/>
              <a:t>5/24/23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3C5C4C3-E965-4F1D-B445-BDCC4AAE4363}" type="slidenum">
              <a:rPr lang="en-US" smtClean="0"/>
              <a:t>‹#›</a:t>
            </a:fld>
            <a:endParaRPr lang="en-US"/>
          </a:p>
        </p:txBody>
      </p:sp>
    </p:spTree>
    <p:extLst>
      <p:ext uri="{BB962C8B-B14F-4D97-AF65-F5344CB8AC3E}">
        <p14:creationId xmlns:p14="http://schemas.microsoft.com/office/powerpoint/2010/main" val="2679346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g"/><Relationship Id="rId7"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png"/><Relationship Id="rId7" Type="http://schemas.openxmlformats.org/officeDocument/2006/relationships/diagramColors" Target="../diagrams/colors8.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www.adaptation-fund.org/wp-content/uploads/2017/03/AF_GenderGuidanceDocument_Final_15Aug-2022_clean_16Aug-clean-1.pdf" TargetMode="External"/><Relationship Id="rId2" Type="http://schemas.openxmlformats.org/officeDocument/2006/relationships/hyperlink" Target="https://www.adaptation-fund.org/wp-content/uploads/2016/04/OPG-Annex-4_GP-and-GAP_approved-March2021pdf-1.pdf" TargetMode="External"/><Relationship Id="rId1" Type="http://schemas.openxmlformats.org/officeDocument/2006/relationships/slideLayout" Target="../slideLayouts/slideLayout7.xml"/><Relationship Id="rId5" Type="http://schemas.openxmlformats.org/officeDocument/2006/relationships/hyperlink" Target="https://www.adaptation-fund.org/wp-content/uploads/2020/03/AF-Integrating-Gender-2020-web.pdf" TargetMode="External"/><Relationship Id="rId4" Type="http://schemas.openxmlformats.org/officeDocument/2006/relationships/hyperlink" Target="https://www.adaptation-fund.org/wp-content/uploads/2022/05/AF-Gender-Mainstreaming-Study-final3.pdf"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hyperlink" Target="mailto:ylee12@adaptation-fund.or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png"/><Relationship Id="rId5" Type="http://schemas.microsoft.com/office/2007/relationships/hdphoto" Target="../media/hdphoto1.wdp"/><Relationship Id="rId10" Type="http://schemas.openxmlformats.org/officeDocument/2006/relationships/image" Target="../media/image14.jpg"/><Relationship Id="rId4" Type="http://schemas.openxmlformats.org/officeDocument/2006/relationships/image" Target="../media/image11.pn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045175-0E05-2540-9702-574C25FDDC15}"/>
              </a:ext>
            </a:extLst>
          </p:cNvPr>
          <p:cNvSpPr>
            <a:spLocks noGrp="1"/>
          </p:cNvSpPr>
          <p:nvPr>
            <p:ph type="title"/>
          </p:nvPr>
        </p:nvSpPr>
        <p:spPr>
          <a:xfrm>
            <a:off x="991659" y="2338387"/>
            <a:ext cx="8981016" cy="2162175"/>
          </a:xfrm>
        </p:spPr>
        <p:txBody>
          <a:bodyPr>
            <a:noAutofit/>
          </a:bodyPr>
          <a:lstStyle/>
          <a:p>
            <a:pPr algn="ctr"/>
            <a:r>
              <a:rPr lang="en-US" sz="4800" b="1" dirty="0"/>
              <a:t>WELCOME</a:t>
            </a:r>
            <a:br>
              <a:rPr lang="en-US" sz="4800" b="1" dirty="0"/>
            </a:br>
            <a:r>
              <a:rPr lang="en-US" sz="4800" b="1" dirty="0"/>
              <a:t>2023 AF GENDER WEBINAR</a:t>
            </a:r>
          </a:p>
        </p:txBody>
      </p:sp>
    </p:spTree>
    <p:extLst>
      <p:ext uri="{BB962C8B-B14F-4D97-AF65-F5344CB8AC3E}">
        <p14:creationId xmlns:p14="http://schemas.microsoft.com/office/powerpoint/2010/main" val="1099354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1" y="4385066"/>
            <a:ext cx="10923638" cy="1317643"/>
          </a:xfrm>
        </p:spPr>
        <p:txBody>
          <a:bodyPr>
            <a:normAutofit fontScale="90000"/>
          </a:bodyPr>
          <a:lstStyle/>
          <a:p>
            <a:pPr algn="l"/>
            <a:r>
              <a:rPr lang="en-US" dirty="0"/>
              <a:t> Webinar: Integrating a gender-responsive approach into AF portfolio</a:t>
            </a:r>
          </a:p>
        </p:txBody>
      </p:sp>
      <p:sp>
        <p:nvSpPr>
          <p:cNvPr id="3" name="Subtitle 2"/>
          <p:cNvSpPr>
            <a:spLocks noGrp="1"/>
          </p:cNvSpPr>
          <p:nvPr>
            <p:ph type="subTitle" idx="1"/>
          </p:nvPr>
        </p:nvSpPr>
        <p:spPr>
          <a:xfrm>
            <a:off x="609600" y="5702709"/>
            <a:ext cx="10923638" cy="521109"/>
          </a:xfrm>
        </p:spPr>
        <p:txBody>
          <a:bodyPr>
            <a:normAutofit/>
          </a:bodyPr>
          <a:lstStyle/>
          <a:p>
            <a:pPr algn="l"/>
            <a:r>
              <a:rPr lang="en-US" b="1" dirty="0"/>
              <a:t>Adaptation Fund </a:t>
            </a:r>
          </a:p>
        </p:txBody>
      </p:sp>
      <p:sp>
        <p:nvSpPr>
          <p:cNvPr id="48" name="Rectangle 47">
            <a:extLst>
              <a:ext uri="{FF2B5EF4-FFF2-40B4-BE49-F238E27FC236}">
                <a16:creationId xmlns:a16="http://schemas.microsoft.com/office/drawing/2014/main" id="{4F71A406-3CB7-4E4D-B434-24E6AA4F3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1772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6" name="Picture 25">
            <a:extLst>
              <a:ext uri="{FF2B5EF4-FFF2-40B4-BE49-F238E27FC236}">
                <a16:creationId xmlns:a16="http://schemas.microsoft.com/office/drawing/2014/main" id="{AF2CFB81-82DD-4E52-9C0D-80E40470315B}"/>
              </a:ext>
            </a:extLst>
          </p:cNvPr>
          <p:cNvPicPr>
            <a:picLocks noChangeAspect="1"/>
          </p:cNvPicPr>
          <p:nvPr/>
        </p:nvPicPr>
        <p:blipFill rotWithShape="1">
          <a:blip r:embed="rId2">
            <a:extLst>
              <a:ext uri="{28A0092B-C50C-407E-A947-70E740481C1C}">
                <a14:useLocalDpi xmlns:a14="http://schemas.microsoft.com/office/drawing/2010/main" val="0"/>
              </a:ext>
            </a:extLst>
          </a:blip>
          <a:srcRect r="41"/>
          <a:stretch/>
        </p:blipFill>
        <p:spPr>
          <a:xfrm>
            <a:off x="20" y="3"/>
            <a:ext cx="6050260" cy="4091667"/>
          </a:xfrm>
          <a:prstGeom prst="rect">
            <a:avLst/>
          </a:prstGeom>
        </p:spPr>
      </p:pic>
      <p:pic>
        <p:nvPicPr>
          <p:cNvPr id="8" name="Picture 7">
            <a:extLst>
              <a:ext uri="{FF2B5EF4-FFF2-40B4-BE49-F238E27FC236}">
                <a16:creationId xmlns:a16="http://schemas.microsoft.com/office/drawing/2014/main" id="{40AB1D87-6948-5F41-B7EC-3F65E887D05D}"/>
              </a:ext>
            </a:extLst>
          </p:cNvPr>
          <p:cNvPicPr>
            <a:picLocks noChangeAspect="1"/>
          </p:cNvPicPr>
          <p:nvPr/>
        </p:nvPicPr>
        <p:blipFill rotWithShape="1">
          <a:blip r:embed="rId3">
            <a:extLst>
              <a:ext uri="{28A0092B-C50C-407E-A947-70E740481C1C}">
                <a14:useLocalDpi xmlns:a14="http://schemas.microsoft.com/office/drawing/2010/main" val="0"/>
              </a:ext>
            </a:extLst>
          </a:blip>
          <a:srcRect l="17437" b="9591"/>
          <a:stretch/>
        </p:blipFill>
        <p:spPr>
          <a:xfrm>
            <a:off x="6844146" y="-683"/>
            <a:ext cx="5347854" cy="3902025"/>
          </a:xfrm>
          <a:prstGeom prst="rect">
            <a:avLst/>
          </a:prstGeom>
        </p:spPr>
      </p:pic>
    </p:spTree>
    <p:extLst>
      <p:ext uri="{BB962C8B-B14F-4D97-AF65-F5344CB8AC3E}">
        <p14:creationId xmlns:p14="http://schemas.microsoft.com/office/powerpoint/2010/main" val="373007422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3" name="Diagram 2">
            <a:extLst>
              <a:ext uri="{FF2B5EF4-FFF2-40B4-BE49-F238E27FC236}">
                <a16:creationId xmlns:a16="http://schemas.microsoft.com/office/drawing/2014/main" id="{4888699D-CA16-F64A-9C81-32022AA0B7F9}"/>
              </a:ext>
            </a:extLst>
          </p:cNvPr>
          <p:cNvGraphicFramePr/>
          <p:nvPr>
            <p:extLst>
              <p:ext uri="{D42A27DB-BD31-4B8C-83A1-F6EECF244321}">
                <p14:modId xmlns:p14="http://schemas.microsoft.com/office/powerpoint/2010/main" val="799967558"/>
              </p:ext>
            </p:extLst>
          </p:nvPr>
        </p:nvGraphicFramePr>
        <p:xfrm>
          <a:off x="1048326" y="1427018"/>
          <a:ext cx="8952923" cy="46836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a:extLst>
              <a:ext uri="{FF2B5EF4-FFF2-40B4-BE49-F238E27FC236}">
                <a16:creationId xmlns:a16="http://schemas.microsoft.com/office/drawing/2014/main" id="{9C3C5708-5229-7E41-96F9-1E48EEF06D97}"/>
              </a:ext>
            </a:extLst>
          </p:cNvPr>
          <p:cNvSpPr/>
          <p:nvPr/>
        </p:nvSpPr>
        <p:spPr>
          <a:xfrm>
            <a:off x="385821" y="407204"/>
            <a:ext cx="5737887" cy="461665"/>
          </a:xfrm>
          <a:prstGeom prst="rect">
            <a:avLst/>
          </a:prstGeom>
        </p:spPr>
        <p:txBody>
          <a:bodyPr wrap="square">
            <a:spAutoFit/>
          </a:bodyPr>
          <a:lstStyle/>
          <a:p>
            <a:r>
              <a:rPr lang="en-US" sz="2400" b="1" u="sng" dirty="0"/>
              <a:t>Presentation</a:t>
            </a:r>
          </a:p>
        </p:txBody>
      </p:sp>
      <p:sp>
        <p:nvSpPr>
          <p:cNvPr id="6" name="TextBox 5">
            <a:extLst>
              <a:ext uri="{FF2B5EF4-FFF2-40B4-BE49-F238E27FC236}">
                <a16:creationId xmlns:a16="http://schemas.microsoft.com/office/drawing/2014/main" id="{F3CC61BC-D5DD-8148-BC94-032871A3F406}"/>
              </a:ext>
            </a:extLst>
          </p:cNvPr>
          <p:cNvSpPr txBox="1"/>
          <p:nvPr/>
        </p:nvSpPr>
        <p:spPr>
          <a:xfrm>
            <a:off x="1374309" y="1692371"/>
            <a:ext cx="484909" cy="523220"/>
          </a:xfrm>
          <a:prstGeom prst="rect">
            <a:avLst/>
          </a:prstGeom>
          <a:noFill/>
        </p:spPr>
        <p:txBody>
          <a:bodyPr wrap="square" rtlCol="0">
            <a:spAutoFit/>
          </a:bodyPr>
          <a:lstStyle/>
          <a:p>
            <a:r>
              <a:rPr lang="en-US" sz="2800" dirty="0"/>
              <a:t>1</a:t>
            </a:r>
          </a:p>
        </p:txBody>
      </p:sp>
      <p:sp>
        <p:nvSpPr>
          <p:cNvPr id="8" name="TextBox 7">
            <a:extLst>
              <a:ext uri="{FF2B5EF4-FFF2-40B4-BE49-F238E27FC236}">
                <a16:creationId xmlns:a16="http://schemas.microsoft.com/office/drawing/2014/main" id="{0AA0AD98-165C-064A-B93E-23AE154A859E}"/>
              </a:ext>
            </a:extLst>
          </p:cNvPr>
          <p:cNvSpPr txBox="1"/>
          <p:nvPr/>
        </p:nvSpPr>
        <p:spPr>
          <a:xfrm>
            <a:off x="1761048" y="2610135"/>
            <a:ext cx="484909" cy="523220"/>
          </a:xfrm>
          <a:prstGeom prst="rect">
            <a:avLst/>
          </a:prstGeom>
          <a:noFill/>
        </p:spPr>
        <p:txBody>
          <a:bodyPr wrap="square" rtlCol="0">
            <a:spAutoFit/>
          </a:bodyPr>
          <a:lstStyle/>
          <a:p>
            <a:r>
              <a:rPr lang="en-US" sz="2800" dirty="0"/>
              <a:t>2</a:t>
            </a:r>
          </a:p>
        </p:txBody>
      </p:sp>
      <p:sp>
        <p:nvSpPr>
          <p:cNvPr id="9" name="TextBox 8">
            <a:extLst>
              <a:ext uri="{FF2B5EF4-FFF2-40B4-BE49-F238E27FC236}">
                <a16:creationId xmlns:a16="http://schemas.microsoft.com/office/drawing/2014/main" id="{E2AF216E-430C-C149-B695-94F8128CF5DD}"/>
              </a:ext>
            </a:extLst>
          </p:cNvPr>
          <p:cNvSpPr txBox="1"/>
          <p:nvPr/>
        </p:nvSpPr>
        <p:spPr>
          <a:xfrm>
            <a:off x="1859218" y="3527899"/>
            <a:ext cx="484909" cy="523220"/>
          </a:xfrm>
          <a:prstGeom prst="rect">
            <a:avLst/>
          </a:prstGeom>
          <a:noFill/>
        </p:spPr>
        <p:txBody>
          <a:bodyPr wrap="square" rtlCol="0">
            <a:spAutoFit/>
          </a:bodyPr>
          <a:lstStyle/>
          <a:p>
            <a:r>
              <a:rPr lang="en-US" sz="2800" dirty="0"/>
              <a:t>3</a:t>
            </a:r>
          </a:p>
        </p:txBody>
      </p:sp>
      <p:sp>
        <p:nvSpPr>
          <p:cNvPr id="10" name="TextBox 9">
            <a:extLst>
              <a:ext uri="{FF2B5EF4-FFF2-40B4-BE49-F238E27FC236}">
                <a16:creationId xmlns:a16="http://schemas.microsoft.com/office/drawing/2014/main" id="{34C5AD3F-9590-444E-A4DA-2E9B0AA28896}"/>
              </a:ext>
            </a:extLst>
          </p:cNvPr>
          <p:cNvSpPr txBox="1"/>
          <p:nvPr/>
        </p:nvSpPr>
        <p:spPr>
          <a:xfrm>
            <a:off x="1748603" y="4376917"/>
            <a:ext cx="484909" cy="523220"/>
          </a:xfrm>
          <a:prstGeom prst="rect">
            <a:avLst/>
          </a:prstGeom>
          <a:noFill/>
        </p:spPr>
        <p:txBody>
          <a:bodyPr wrap="square" rtlCol="0">
            <a:spAutoFit/>
          </a:bodyPr>
          <a:lstStyle/>
          <a:p>
            <a:r>
              <a:rPr lang="en-US" sz="2800" dirty="0"/>
              <a:t>4</a:t>
            </a:r>
          </a:p>
        </p:txBody>
      </p:sp>
      <p:sp>
        <p:nvSpPr>
          <p:cNvPr id="11" name="TextBox 10">
            <a:extLst>
              <a:ext uri="{FF2B5EF4-FFF2-40B4-BE49-F238E27FC236}">
                <a16:creationId xmlns:a16="http://schemas.microsoft.com/office/drawing/2014/main" id="{40DFD341-0DBA-444E-A4AF-794787735627}"/>
              </a:ext>
            </a:extLst>
          </p:cNvPr>
          <p:cNvSpPr txBox="1"/>
          <p:nvPr/>
        </p:nvSpPr>
        <p:spPr>
          <a:xfrm>
            <a:off x="1374308" y="5214598"/>
            <a:ext cx="484909" cy="523220"/>
          </a:xfrm>
          <a:prstGeom prst="rect">
            <a:avLst/>
          </a:prstGeom>
          <a:noFill/>
        </p:spPr>
        <p:txBody>
          <a:bodyPr wrap="square" rtlCol="0">
            <a:spAutoFit/>
          </a:bodyPr>
          <a:lstStyle/>
          <a:p>
            <a:r>
              <a:rPr lang="en-US" sz="2800" dirty="0"/>
              <a:t>5</a:t>
            </a:r>
          </a:p>
        </p:txBody>
      </p:sp>
    </p:spTree>
    <p:extLst>
      <p:ext uri="{BB962C8B-B14F-4D97-AF65-F5344CB8AC3E}">
        <p14:creationId xmlns:p14="http://schemas.microsoft.com/office/powerpoint/2010/main" val="2339544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4907E2-CE17-BE4F-A454-91477CA365EA}"/>
              </a:ext>
            </a:extLst>
          </p:cNvPr>
          <p:cNvSpPr txBox="1"/>
          <p:nvPr/>
        </p:nvSpPr>
        <p:spPr>
          <a:xfrm>
            <a:off x="858982" y="2729346"/>
            <a:ext cx="8853054" cy="523220"/>
          </a:xfrm>
          <a:prstGeom prst="rect">
            <a:avLst/>
          </a:prstGeom>
          <a:noFill/>
        </p:spPr>
        <p:txBody>
          <a:bodyPr wrap="square" rtlCol="0">
            <a:spAutoFit/>
          </a:bodyPr>
          <a:lstStyle/>
          <a:p>
            <a:r>
              <a:rPr lang="en-US" sz="2800" b="1" dirty="0"/>
              <a:t>1. Introduction &amp; objective of AF Gender Webinar</a:t>
            </a:r>
          </a:p>
        </p:txBody>
      </p:sp>
    </p:spTree>
    <p:extLst>
      <p:ext uri="{BB962C8B-B14F-4D97-AF65-F5344CB8AC3E}">
        <p14:creationId xmlns:p14="http://schemas.microsoft.com/office/powerpoint/2010/main" val="2377604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4" y="-12812"/>
            <a:ext cx="9679496" cy="1200329"/>
          </a:xfrm>
          <a:prstGeom prst="rect">
            <a:avLst/>
          </a:prstGeom>
          <a:noFill/>
        </p:spPr>
        <p:txBody>
          <a:bodyPr wrap="square" rtlCol="0">
            <a:spAutoFit/>
          </a:bodyPr>
          <a:lstStyle/>
          <a:p>
            <a:pPr algn="ctr"/>
            <a:endParaRPr lang="en-US" sz="2800" b="1" dirty="0"/>
          </a:p>
          <a:p>
            <a:r>
              <a:rPr lang="en-US" sz="2400" b="1" u="sng" dirty="0">
                <a:solidFill>
                  <a:srgbClr val="0070C0"/>
                </a:solidFill>
              </a:rPr>
              <a:t>What is gender-responsive adaptation? And why it is important?</a:t>
            </a:r>
          </a:p>
          <a:p>
            <a:endParaRPr lang="en-US" sz="2000"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pic>
        <p:nvPicPr>
          <p:cNvPr id="5" name="Picture 4">
            <a:extLst>
              <a:ext uri="{FF2B5EF4-FFF2-40B4-BE49-F238E27FC236}">
                <a16:creationId xmlns:a16="http://schemas.microsoft.com/office/drawing/2014/main" id="{4FEB1466-0B3F-D14C-B03E-6BC993444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904" y="1187517"/>
            <a:ext cx="5072062" cy="5072062"/>
          </a:xfrm>
          <a:prstGeom prst="rect">
            <a:avLst/>
          </a:prstGeom>
        </p:spPr>
      </p:pic>
      <p:sp>
        <p:nvSpPr>
          <p:cNvPr id="6" name="TextBox 5">
            <a:extLst>
              <a:ext uri="{FF2B5EF4-FFF2-40B4-BE49-F238E27FC236}">
                <a16:creationId xmlns:a16="http://schemas.microsoft.com/office/drawing/2014/main" id="{105C2794-B3AD-354D-A4EF-648116014F39}"/>
              </a:ext>
            </a:extLst>
          </p:cNvPr>
          <p:cNvSpPr txBox="1"/>
          <p:nvPr/>
        </p:nvSpPr>
        <p:spPr>
          <a:xfrm>
            <a:off x="528638" y="6343650"/>
            <a:ext cx="4257675" cy="369332"/>
          </a:xfrm>
          <a:prstGeom prst="rect">
            <a:avLst/>
          </a:prstGeom>
          <a:noFill/>
        </p:spPr>
        <p:txBody>
          <a:bodyPr wrap="square" rtlCol="0">
            <a:spAutoFit/>
          </a:bodyPr>
          <a:lstStyle/>
          <a:p>
            <a:r>
              <a:rPr lang="en-US" dirty="0"/>
              <a:t>Source: Amnesty International, 2021</a:t>
            </a:r>
          </a:p>
        </p:txBody>
      </p:sp>
      <p:pic>
        <p:nvPicPr>
          <p:cNvPr id="8" name="Picture 7">
            <a:extLst>
              <a:ext uri="{FF2B5EF4-FFF2-40B4-BE49-F238E27FC236}">
                <a16:creationId xmlns:a16="http://schemas.microsoft.com/office/drawing/2014/main" id="{A6200F53-1247-3344-A64C-040A52FBCB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1267" y="1301817"/>
            <a:ext cx="6354508" cy="3860800"/>
          </a:xfrm>
          <a:prstGeom prst="rect">
            <a:avLst/>
          </a:prstGeom>
        </p:spPr>
      </p:pic>
      <p:sp>
        <p:nvSpPr>
          <p:cNvPr id="9" name="TextBox 8">
            <a:extLst>
              <a:ext uri="{FF2B5EF4-FFF2-40B4-BE49-F238E27FC236}">
                <a16:creationId xmlns:a16="http://schemas.microsoft.com/office/drawing/2014/main" id="{3B962B9E-4EA7-9A45-BBE7-B648D311228D}"/>
              </a:ext>
            </a:extLst>
          </p:cNvPr>
          <p:cNvSpPr txBox="1"/>
          <p:nvPr/>
        </p:nvSpPr>
        <p:spPr>
          <a:xfrm>
            <a:off x="5737172" y="5224596"/>
            <a:ext cx="3457575" cy="369332"/>
          </a:xfrm>
          <a:prstGeom prst="rect">
            <a:avLst/>
          </a:prstGeom>
          <a:noFill/>
        </p:spPr>
        <p:txBody>
          <a:bodyPr wrap="square" rtlCol="0">
            <a:spAutoFit/>
          </a:bodyPr>
          <a:lstStyle/>
          <a:p>
            <a:r>
              <a:rPr lang="en-US" dirty="0"/>
              <a:t>Source: UNWOMEN, 2022</a:t>
            </a:r>
          </a:p>
        </p:txBody>
      </p:sp>
    </p:spTree>
    <p:extLst>
      <p:ext uri="{BB962C8B-B14F-4D97-AF65-F5344CB8AC3E}">
        <p14:creationId xmlns:p14="http://schemas.microsoft.com/office/powerpoint/2010/main" val="209206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4" y="-12812"/>
            <a:ext cx="9679496" cy="1200329"/>
          </a:xfrm>
          <a:prstGeom prst="rect">
            <a:avLst/>
          </a:prstGeom>
          <a:noFill/>
        </p:spPr>
        <p:txBody>
          <a:bodyPr wrap="square" rtlCol="0">
            <a:spAutoFit/>
          </a:bodyPr>
          <a:lstStyle/>
          <a:p>
            <a:pPr algn="ctr"/>
            <a:endParaRPr lang="en-US" sz="2800" b="1" dirty="0"/>
          </a:p>
          <a:p>
            <a:r>
              <a:rPr lang="en-US" sz="2400" b="1" u="sng" dirty="0">
                <a:solidFill>
                  <a:srgbClr val="0070C0"/>
                </a:solidFill>
              </a:rPr>
              <a:t>What is gender-responsive adaptation? And why it is important?</a:t>
            </a:r>
          </a:p>
          <a:p>
            <a:endParaRPr lang="en-US" sz="2000"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5" name="Rounded Rectangle 4">
            <a:extLst>
              <a:ext uri="{FF2B5EF4-FFF2-40B4-BE49-F238E27FC236}">
                <a16:creationId xmlns:a16="http://schemas.microsoft.com/office/drawing/2014/main" id="{95D6BEEB-378F-7742-BCA4-5E0DB88DE092}"/>
              </a:ext>
            </a:extLst>
          </p:cNvPr>
          <p:cNvSpPr/>
          <p:nvPr/>
        </p:nvSpPr>
        <p:spPr>
          <a:xfrm>
            <a:off x="242888" y="1189171"/>
            <a:ext cx="5910261" cy="538638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Why is gender-responsive adaptation important?</a:t>
            </a:r>
          </a:p>
          <a:p>
            <a:pPr algn="ctr"/>
            <a:endParaRPr lang="en-US" dirty="0">
              <a:solidFill>
                <a:schemeClr val="tx1"/>
              </a:solidFill>
            </a:endParaRPr>
          </a:p>
          <a:p>
            <a:pPr marL="342900" indent="-342900">
              <a:buFont typeface="Arial" panose="020B0604020202020204" pitchFamily="34" charset="0"/>
              <a:buChar char="•"/>
            </a:pPr>
            <a:r>
              <a:rPr lang="en-US" dirty="0">
                <a:solidFill>
                  <a:schemeClr val="tx1"/>
                </a:solidFill>
              </a:rPr>
              <a:t>Diverse factors (age, sex/gender, poverty level, refugee status) affect the capacity to adapt to climate change. These conditions often intersect and can exacerbate vulnerability.  </a:t>
            </a:r>
          </a:p>
          <a:p>
            <a:endParaRPr lang="en-US" dirty="0">
              <a:solidFill>
                <a:schemeClr val="tx1"/>
              </a:solidFill>
            </a:endParaRPr>
          </a:p>
          <a:p>
            <a:pPr marL="342900" indent="-342900">
              <a:buFont typeface="Arial" panose="020B0604020202020204" pitchFamily="34" charset="0"/>
              <a:buChar char="•"/>
            </a:pPr>
            <a:r>
              <a:rPr lang="en-US" dirty="0">
                <a:solidFill>
                  <a:schemeClr val="tx1"/>
                </a:solidFill>
              </a:rPr>
              <a:t>Our current global system –with high rates of inequality, patriarchal structures and systemic barriers- contributes to an overall higher risk of women experiencing harmful effects of climate change.</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r>
              <a:rPr lang="en-US" dirty="0">
                <a:solidFill>
                  <a:schemeClr val="tx1"/>
                </a:solidFill>
              </a:rPr>
              <a:t>Women are more likely to experience the adverse effects of climate change than men: they constitute most of the world’s poor and are often directly dependent on threatened natural resources.</a:t>
            </a:r>
            <a:endParaRPr lang="en-US" dirty="0"/>
          </a:p>
        </p:txBody>
      </p:sp>
      <p:sp>
        <p:nvSpPr>
          <p:cNvPr id="6" name="Rounded Rectangle 5">
            <a:extLst>
              <a:ext uri="{FF2B5EF4-FFF2-40B4-BE49-F238E27FC236}">
                <a16:creationId xmlns:a16="http://schemas.microsoft.com/office/drawing/2014/main" id="{936690D4-9C1A-C94A-BBCF-91C585EA0D75}"/>
              </a:ext>
            </a:extLst>
          </p:cNvPr>
          <p:cNvSpPr/>
          <p:nvPr/>
        </p:nvSpPr>
        <p:spPr>
          <a:xfrm>
            <a:off x="6325168" y="1187517"/>
            <a:ext cx="5647757" cy="5386386"/>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What does it mean to implement a gender-responsive approach in adaptation?</a:t>
            </a:r>
          </a:p>
          <a:p>
            <a:pPr algn="ctr"/>
            <a:endParaRPr lang="en-US" dirty="0">
              <a:solidFill>
                <a:schemeClr val="tx1"/>
              </a:solidFill>
            </a:endParaRPr>
          </a:p>
          <a:p>
            <a:pPr marL="342900" indent="-342900">
              <a:buFont typeface="Arial" panose="020B0604020202020204" pitchFamily="34" charset="0"/>
              <a:buChar char="•"/>
            </a:pPr>
            <a:r>
              <a:rPr lang="en-US" dirty="0">
                <a:solidFill>
                  <a:schemeClr val="tx1"/>
                </a:solidFill>
              </a:rPr>
              <a:t>A Gender-responsive approach seek to actively promote gender equality, involving specific actions to empower women in their households and communities, as well as broader political and planning processes.  </a:t>
            </a:r>
          </a:p>
          <a:p>
            <a:endParaRPr lang="en-US" dirty="0">
              <a:solidFill>
                <a:schemeClr val="tx1"/>
              </a:solidFill>
            </a:endParaRPr>
          </a:p>
          <a:p>
            <a:pPr marL="342900" indent="-342900">
              <a:buFont typeface="Arial" panose="020B0604020202020204" pitchFamily="34" charset="0"/>
              <a:buChar char="•"/>
            </a:pPr>
            <a:r>
              <a:rPr lang="en-US" dirty="0">
                <a:solidFill>
                  <a:schemeClr val="tx1"/>
                </a:solidFill>
              </a:rPr>
              <a:t>If focuses on 3 areas: i) recognition of gender differences; ii) equitable participation and influence in decision-making; and iii) access to financial resources and other benefits.</a:t>
            </a:r>
          </a:p>
          <a:p>
            <a:pPr algn="ctr"/>
            <a:endParaRPr lang="en-US" dirty="0"/>
          </a:p>
        </p:txBody>
      </p:sp>
    </p:spTree>
    <p:extLst>
      <p:ext uri="{BB962C8B-B14F-4D97-AF65-F5344CB8AC3E}">
        <p14:creationId xmlns:p14="http://schemas.microsoft.com/office/powerpoint/2010/main" val="3907125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4" y="-12812"/>
            <a:ext cx="6601445" cy="2554545"/>
          </a:xfrm>
          <a:prstGeom prst="rect">
            <a:avLst/>
          </a:prstGeom>
          <a:noFill/>
        </p:spPr>
        <p:txBody>
          <a:bodyPr wrap="square" rtlCol="0">
            <a:spAutoFit/>
          </a:bodyPr>
          <a:lstStyle/>
          <a:p>
            <a:pPr algn="ctr"/>
            <a:endParaRPr lang="en-US" sz="2800" b="1" dirty="0"/>
          </a:p>
          <a:p>
            <a:r>
              <a:rPr lang="en-US" sz="2400" b="1" u="sng" dirty="0">
                <a:solidFill>
                  <a:srgbClr val="0070C0"/>
                </a:solidFill>
              </a:rPr>
              <a:t>AF Gender Policy</a:t>
            </a:r>
          </a:p>
          <a:p>
            <a:endParaRPr lang="en-US" dirty="0"/>
          </a:p>
          <a:p>
            <a:r>
              <a:rPr lang="en-US" b="1" dirty="0">
                <a:solidFill>
                  <a:srgbClr val="0070C0"/>
                </a:solidFill>
              </a:rPr>
              <a:t>Goal: </a:t>
            </a:r>
            <a:r>
              <a:rPr lang="en-US" dirty="0"/>
              <a:t>To ensure that AF resources, services and operations</a:t>
            </a:r>
          </a:p>
          <a:p>
            <a:pPr marL="285750" indent="-285750">
              <a:buFontTx/>
              <a:buChar char="-"/>
            </a:pPr>
            <a:r>
              <a:rPr lang="en-US" dirty="0"/>
              <a:t>Include a </a:t>
            </a:r>
            <a:r>
              <a:rPr lang="en-US" b="1" dirty="0"/>
              <a:t>gender-mainstreaming approach </a:t>
            </a:r>
            <a:r>
              <a:rPr lang="en-US" dirty="0"/>
              <a:t>&amp;</a:t>
            </a:r>
          </a:p>
          <a:p>
            <a:pPr marL="285750" indent="-285750">
              <a:buFontTx/>
              <a:buChar char="-"/>
            </a:pPr>
            <a:r>
              <a:rPr lang="en-US" dirty="0"/>
              <a:t>Contribute to the </a:t>
            </a:r>
            <a:r>
              <a:rPr lang="en-US" b="1" dirty="0"/>
              <a:t>goal of gender equality &amp; empowerment of women and girls</a:t>
            </a:r>
          </a:p>
          <a:p>
            <a:r>
              <a:rPr lang="en-US" dirty="0"/>
              <a:t>-   Ensure the equal opportunities for access to AF resources</a:t>
            </a:r>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pic>
        <p:nvPicPr>
          <p:cNvPr id="5" name="Picture 4">
            <a:extLst>
              <a:ext uri="{FF2B5EF4-FFF2-40B4-BE49-F238E27FC236}">
                <a16:creationId xmlns:a16="http://schemas.microsoft.com/office/drawing/2014/main" id="{49C83B30-C109-DC4F-966D-499FF9641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9752" y="191279"/>
            <a:ext cx="4852435" cy="3237721"/>
          </a:xfrm>
          <a:prstGeom prst="rect">
            <a:avLst/>
          </a:prstGeom>
        </p:spPr>
      </p:pic>
      <p:graphicFrame>
        <p:nvGraphicFramePr>
          <p:cNvPr id="3" name="Diagram 2">
            <a:extLst>
              <a:ext uri="{FF2B5EF4-FFF2-40B4-BE49-F238E27FC236}">
                <a16:creationId xmlns:a16="http://schemas.microsoft.com/office/drawing/2014/main" id="{3C6CAEB8-DB08-DD48-AE97-D7E2F69493D8}"/>
              </a:ext>
            </a:extLst>
          </p:cNvPr>
          <p:cNvGraphicFramePr/>
          <p:nvPr>
            <p:extLst>
              <p:ext uri="{D42A27DB-BD31-4B8C-83A1-F6EECF244321}">
                <p14:modId xmlns:p14="http://schemas.microsoft.com/office/powerpoint/2010/main" val="608279685"/>
              </p:ext>
            </p:extLst>
          </p:nvPr>
        </p:nvGraphicFramePr>
        <p:xfrm>
          <a:off x="499414" y="2771024"/>
          <a:ext cx="6171842" cy="34466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31276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4907E2-CE17-BE4F-A454-91477CA365EA}"/>
              </a:ext>
            </a:extLst>
          </p:cNvPr>
          <p:cNvSpPr txBox="1"/>
          <p:nvPr/>
        </p:nvSpPr>
        <p:spPr>
          <a:xfrm>
            <a:off x="858982" y="2729346"/>
            <a:ext cx="8853054" cy="954107"/>
          </a:xfrm>
          <a:prstGeom prst="rect">
            <a:avLst/>
          </a:prstGeom>
          <a:noFill/>
        </p:spPr>
        <p:txBody>
          <a:bodyPr wrap="square" rtlCol="0">
            <a:spAutoFit/>
          </a:bodyPr>
          <a:lstStyle/>
          <a:p>
            <a:r>
              <a:rPr lang="en-US" sz="2800" b="1" dirty="0"/>
              <a:t>II. Compliance to AF GP in project proposal development</a:t>
            </a:r>
          </a:p>
        </p:txBody>
      </p:sp>
    </p:spTree>
    <p:extLst>
      <p:ext uri="{BB962C8B-B14F-4D97-AF65-F5344CB8AC3E}">
        <p14:creationId xmlns:p14="http://schemas.microsoft.com/office/powerpoint/2010/main" val="422388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01B12A-7036-4414-9128-E5A06366F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2" name="Diagram 1">
            <a:extLst>
              <a:ext uri="{FF2B5EF4-FFF2-40B4-BE49-F238E27FC236}">
                <a16:creationId xmlns:a16="http://schemas.microsoft.com/office/drawing/2014/main" id="{19A1CEF9-D085-E742-89F4-203A2A4DF303}"/>
              </a:ext>
            </a:extLst>
          </p:cNvPr>
          <p:cNvGraphicFramePr/>
          <p:nvPr>
            <p:extLst>
              <p:ext uri="{D42A27DB-BD31-4B8C-83A1-F6EECF244321}">
                <p14:modId xmlns:p14="http://schemas.microsoft.com/office/powerpoint/2010/main" val="1326515350"/>
              </p:ext>
            </p:extLst>
          </p:nvPr>
        </p:nvGraphicFramePr>
        <p:xfrm>
          <a:off x="-2147997" y="0"/>
          <a:ext cx="12535010"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2718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F4123A8-C843-40B8-83A6-6C7CC8DAA1BA}"/>
              </a:ext>
            </a:extLst>
          </p:cNvPr>
          <p:cNvSpPr txBox="1"/>
          <p:nvPr/>
        </p:nvSpPr>
        <p:spPr>
          <a:xfrm>
            <a:off x="382539" y="326694"/>
            <a:ext cx="9804650" cy="830997"/>
          </a:xfrm>
          <a:prstGeom prst="rect">
            <a:avLst/>
          </a:prstGeom>
          <a:noFill/>
        </p:spPr>
        <p:txBody>
          <a:bodyPr wrap="square" rtlCol="0">
            <a:spAutoFit/>
          </a:bodyPr>
          <a:lstStyle/>
          <a:p>
            <a:r>
              <a:rPr lang="en-US" sz="2400" b="1" u="sng" dirty="0">
                <a:solidFill>
                  <a:srgbClr val="0070C0"/>
                </a:solidFill>
              </a:rPr>
              <a:t>A. Gender-responsive Stakeholder consultation</a:t>
            </a:r>
          </a:p>
          <a:p>
            <a:endParaRPr lang="en-US" sz="2400" u="sng" dirty="0">
              <a:solidFill>
                <a:srgbClr val="0070C0"/>
              </a:solidFill>
            </a:endParaRPr>
          </a:p>
        </p:txBody>
      </p:sp>
      <p:pic>
        <p:nvPicPr>
          <p:cNvPr id="4" name="Picture 3">
            <a:extLst>
              <a:ext uri="{FF2B5EF4-FFF2-40B4-BE49-F238E27FC236}">
                <a16:creationId xmlns:a16="http://schemas.microsoft.com/office/drawing/2014/main" id="{E601B12A-7036-4414-9128-E5A06366F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7" name="Hexagon 6">
            <a:extLst>
              <a:ext uri="{FF2B5EF4-FFF2-40B4-BE49-F238E27FC236}">
                <a16:creationId xmlns:a16="http://schemas.microsoft.com/office/drawing/2014/main" id="{789219FC-E6D5-2543-AEDF-0F8DE9AE12F3}"/>
              </a:ext>
            </a:extLst>
          </p:cNvPr>
          <p:cNvSpPr/>
          <p:nvPr/>
        </p:nvSpPr>
        <p:spPr>
          <a:xfrm>
            <a:off x="3097857" y="4394229"/>
            <a:ext cx="2397384" cy="2014798"/>
          </a:xfrm>
          <a:prstGeom prst="hexagon">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tx1"/>
                </a:solidFill>
              </a:rPr>
              <a:t>Non-discriminatory &amp; Intersectional</a:t>
            </a:r>
          </a:p>
        </p:txBody>
      </p:sp>
      <p:sp>
        <p:nvSpPr>
          <p:cNvPr id="8" name="Hexagon 7">
            <a:extLst>
              <a:ext uri="{FF2B5EF4-FFF2-40B4-BE49-F238E27FC236}">
                <a16:creationId xmlns:a16="http://schemas.microsoft.com/office/drawing/2014/main" id="{001A2958-5BF8-8A47-BB74-E21821C80D69}"/>
              </a:ext>
            </a:extLst>
          </p:cNvPr>
          <p:cNvSpPr/>
          <p:nvPr/>
        </p:nvSpPr>
        <p:spPr>
          <a:xfrm>
            <a:off x="5134914" y="3311302"/>
            <a:ext cx="2397384" cy="2014798"/>
          </a:xfrm>
          <a:prstGeom prst="hexagon">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Timely disclosure of relevant &amp; adequate info</a:t>
            </a:r>
          </a:p>
        </p:txBody>
      </p:sp>
      <p:sp>
        <p:nvSpPr>
          <p:cNvPr id="9" name="Hexagon 8">
            <a:extLst>
              <a:ext uri="{FF2B5EF4-FFF2-40B4-BE49-F238E27FC236}">
                <a16:creationId xmlns:a16="http://schemas.microsoft.com/office/drawing/2014/main" id="{FE3CDBA7-8B8F-3147-B24B-B32415CAEC1E}"/>
              </a:ext>
            </a:extLst>
          </p:cNvPr>
          <p:cNvSpPr/>
          <p:nvPr/>
        </p:nvSpPr>
        <p:spPr>
          <a:xfrm>
            <a:off x="1043998" y="3286125"/>
            <a:ext cx="2397384" cy="2014798"/>
          </a:xfrm>
          <a:prstGeom prst="hexagon">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Begin early &amp; Continuous process</a:t>
            </a:r>
          </a:p>
        </p:txBody>
      </p:sp>
      <p:sp>
        <p:nvSpPr>
          <p:cNvPr id="11" name="Hexagon 10">
            <a:extLst>
              <a:ext uri="{FF2B5EF4-FFF2-40B4-BE49-F238E27FC236}">
                <a16:creationId xmlns:a16="http://schemas.microsoft.com/office/drawing/2014/main" id="{6D0A0E0F-350B-FD40-822E-9176AF109DCB}"/>
              </a:ext>
            </a:extLst>
          </p:cNvPr>
          <p:cNvSpPr/>
          <p:nvPr/>
        </p:nvSpPr>
        <p:spPr>
          <a:xfrm>
            <a:off x="3097857" y="2228374"/>
            <a:ext cx="2397384" cy="2014798"/>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In an atmosphere free of manipulation and coercion</a:t>
            </a:r>
          </a:p>
        </p:txBody>
      </p:sp>
      <p:sp>
        <p:nvSpPr>
          <p:cNvPr id="12" name="Hexagon 11">
            <a:extLst>
              <a:ext uri="{FF2B5EF4-FFF2-40B4-BE49-F238E27FC236}">
                <a16:creationId xmlns:a16="http://schemas.microsoft.com/office/drawing/2014/main" id="{1986EB49-F376-464A-B2F5-A8F7120C1DD2}"/>
              </a:ext>
            </a:extLst>
          </p:cNvPr>
          <p:cNvSpPr/>
          <p:nvPr/>
        </p:nvSpPr>
        <p:spPr>
          <a:xfrm>
            <a:off x="1059481" y="1170622"/>
            <a:ext cx="2397384" cy="2014798"/>
          </a:xfrm>
          <a:prstGeom prst="hexagon">
            <a:avLst/>
          </a:prstGeom>
          <a:solidFill>
            <a:schemeClr val="accent5">
              <a:lumMod val="40000"/>
              <a:lumOff val="6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To be documented in Proposal (PART II, Section H)</a:t>
            </a:r>
          </a:p>
        </p:txBody>
      </p:sp>
      <p:sp>
        <p:nvSpPr>
          <p:cNvPr id="2" name="Rectangle 1">
            <a:extLst>
              <a:ext uri="{FF2B5EF4-FFF2-40B4-BE49-F238E27FC236}">
                <a16:creationId xmlns:a16="http://schemas.microsoft.com/office/drawing/2014/main" id="{AE5329EC-23A8-AE4F-880B-3FFAB20A31CD}"/>
              </a:ext>
            </a:extLst>
          </p:cNvPr>
          <p:cNvSpPr/>
          <p:nvPr/>
        </p:nvSpPr>
        <p:spPr>
          <a:xfrm>
            <a:off x="8058149" y="785813"/>
            <a:ext cx="3349559" cy="5180913"/>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Good practices identified:</a:t>
            </a:r>
          </a:p>
          <a:p>
            <a:endParaRPr lang="en-US" b="1" dirty="0">
              <a:solidFill>
                <a:schemeClr val="tx1"/>
              </a:solidFill>
            </a:endParaRPr>
          </a:p>
          <a:p>
            <a:endParaRPr lang="en-US" sz="1600" dirty="0">
              <a:solidFill>
                <a:schemeClr val="tx1"/>
              </a:solidFill>
            </a:endParaRPr>
          </a:p>
          <a:p>
            <a:r>
              <a:rPr lang="en-US" dirty="0">
                <a:solidFill>
                  <a:schemeClr val="tx1"/>
                </a:solidFill>
              </a:rPr>
              <a:t>💡 Presence of gender experts</a:t>
            </a:r>
          </a:p>
          <a:p>
            <a:endParaRPr lang="en-US" dirty="0">
              <a:solidFill>
                <a:schemeClr val="tx1"/>
              </a:solidFill>
            </a:endParaRPr>
          </a:p>
          <a:p>
            <a:r>
              <a:rPr lang="en-US" dirty="0">
                <a:solidFill>
                  <a:schemeClr val="tx1"/>
                </a:solidFill>
              </a:rPr>
              <a:t>🎯 Quotas to ensure female participation</a:t>
            </a:r>
          </a:p>
          <a:p>
            <a:endParaRPr lang="en-US" dirty="0">
              <a:solidFill>
                <a:schemeClr val="tx1"/>
              </a:solidFill>
            </a:endParaRPr>
          </a:p>
          <a:p>
            <a:r>
              <a:rPr lang="en-US" dirty="0">
                <a:solidFill>
                  <a:schemeClr val="tx1"/>
                </a:solidFill>
              </a:rPr>
              <a:t>🌎 Inclusion of different gender groups (indigenous people, youth, refugees)</a:t>
            </a:r>
          </a:p>
          <a:p>
            <a:endParaRPr lang="en-US" dirty="0">
              <a:solidFill>
                <a:schemeClr val="tx1"/>
              </a:solidFill>
            </a:endParaRPr>
          </a:p>
          <a:p>
            <a:r>
              <a:rPr lang="en-US" dirty="0">
                <a:solidFill>
                  <a:schemeClr val="tx1"/>
                </a:solidFill>
              </a:rPr>
              <a:t>⏰ Flexibility for time and location (virtual formats)</a:t>
            </a:r>
            <a:endParaRPr lang="en-US" dirty="0"/>
          </a:p>
        </p:txBody>
      </p:sp>
    </p:spTree>
    <p:extLst>
      <p:ext uri="{BB962C8B-B14F-4D97-AF65-F5344CB8AC3E}">
        <p14:creationId xmlns:p14="http://schemas.microsoft.com/office/powerpoint/2010/main" val="314161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F4123A8-C843-40B8-83A6-6C7CC8DAA1BA}"/>
              </a:ext>
            </a:extLst>
          </p:cNvPr>
          <p:cNvSpPr txBox="1"/>
          <p:nvPr/>
        </p:nvSpPr>
        <p:spPr>
          <a:xfrm>
            <a:off x="382538" y="326694"/>
            <a:ext cx="11174462" cy="1384995"/>
          </a:xfrm>
          <a:prstGeom prst="rect">
            <a:avLst/>
          </a:prstGeom>
          <a:noFill/>
        </p:spPr>
        <p:txBody>
          <a:bodyPr wrap="square" rtlCol="0">
            <a:spAutoFit/>
          </a:bodyPr>
          <a:lstStyle/>
          <a:p>
            <a:r>
              <a:rPr lang="en-US" sz="2400" b="1" u="sng" dirty="0">
                <a:solidFill>
                  <a:srgbClr val="0070C0"/>
                </a:solidFill>
              </a:rPr>
              <a:t>Gender-responsive Stakeholder consultation – example 1</a:t>
            </a:r>
            <a:endParaRPr lang="en-US" sz="2400" u="sng" dirty="0">
              <a:solidFill>
                <a:srgbClr val="0070C0"/>
              </a:solidFill>
            </a:endParaRPr>
          </a:p>
          <a:p>
            <a:endParaRPr lang="en-US" sz="1400" b="1" i="1" dirty="0">
              <a:solidFill>
                <a:srgbClr val="00B050"/>
              </a:solidFill>
            </a:endParaRPr>
          </a:p>
          <a:p>
            <a:r>
              <a:rPr lang="en-US" sz="1600" b="1" i="1" dirty="0">
                <a:solidFill>
                  <a:srgbClr val="00B050"/>
                </a:solidFill>
              </a:rPr>
              <a:t>Source: Strengthening Resilience of Vulnerable Communities in Sri Lanka and India to Increased Impacts of </a:t>
            </a:r>
          </a:p>
          <a:p>
            <a:r>
              <a:rPr lang="en-US" sz="1600" b="1" i="1" dirty="0">
                <a:solidFill>
                  <a:srgbClr val="00B050"/>
                </a:solidFill>
              </a:rPr>
              <a:t>Climate Change (India, Sri Lanka)  [IE: WFP]</a:t>
            </a:r>
          </a:p>
          <a:p>
            <a:endParaRPr lang="en-US" sz="1400" b="1" i="1" dirty="0">
              <a:solidFill>
                <a:srgbClr val="00B050"/>
              </a:solidFill>
            </a:endParaRPr>
          </a:p>
        </p:txBody>
      </p:sp>
      <p:pic>
        <p:nvPicPr>
          <p:cNvPr id="4" name="Picture 3">
            <a:extLst>
              <a:ext uri="{FF2B5EF4-FFF2-40B4-BE49-F238E27FC236}">
                <a16:creationId xmlns:a16="http://schemas.microsoft.com/office/drawing/2014/main" id="{E601B12A-7036-4414-9128-E5A06366F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pic>
        <p:nvPicPr>
          <p:cNvPr id="3" name="Picture 2">
            <a:extLst>
              <a:ext uri="{FF2B5EF4-FFF2-40B4-BE49-F238E27FC236}">
                <a16:creationId xmlns:a16="http://schemas.microsoft.com/office/drawing/2014/main" id="{0E2855CC-C669-3447-B25E-B16B461A93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538" y="2088488"/>
            <a:ext cx="11674709" cy="2889942"/>
          </a:xfrm>
          <a:prstGeom prst="rect">
            <a:avLst/>
          </a:prstGeom>
        </p:spPr>
      </p:pic>
    </p:spTree>
    <p:extLst>
      <p:ext uri="{BB962C8B-B14F-4D97-AF65-F5344CB8AC3E}">
        <p14:creationId xmlns:p14="http://schemas.microsoft.com/office/powerpoint/2010/main" val="3531197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F4123A8-C843-40B8-83A6-6C7CC8DAA1BA}"/>
              </a:ext>
            </a:extLst>
          </p:cNvPr>
          <p:cNvSpPr txBox="1"/>
          <p:nvPr/>
        </p:nvSpPr>
        <p:spPr>
          <a:xfrm>
            <a:off x="331738" y="110794"/>
            <a:ext cx="11028143" cy="1969770"/>
          </a:xfrm>
          <a:prstGeom prst="rect">
            <a:avLst/>
          </a:prstGeom>
          <a:noFill/>
        </p:spPr>
        <p:txBody>
          <a:bodyPr wrap="square" rtlCol="0">
            <a:spAutoFit/>
          </a:bodyPr>
          <a:lstStyle/>
          <a:p>
            <a:r>
              <a:rPr lang="en-US" sz="2400" b="1" u="sng" dirty="0">
                <a:solidFill>
                  <a:srgbClr val="0070C0"/>
                </a:solidFill>
              </a:rPr>
              <a:t>Gender-responsive Stakeholder consultation – example 2</a:t>
            </a:r>
            <a:endParaRPr lang="en-US" sz="2400" u="sng" dirty="0">
              <a:solidFill>
                <a:srgbClr val="0070C0"/>
              </a:solidFill>
            </a:endParaRPr>
          </a:p>
          <a:p>
            <a:endParaRPr lang="en-US" sz="1400" b="1" i="1" u="sng" dirty="0"/>
          </a:p>
          <a:p>
            <a:r>
              <a:rPr lang="en-US" sz="1600" b="1" i="1" dirty="0">
                <a:solidFill>
                  <a:srgbClr val="00B050"/>
                </a:solidFill>
              </a:rPr>
              <a:t>Source: Use of Nature-based Solutions to Increase Resilience to Extreme Climate Events in the </a:t>
            </a:r>
          </a:p>
          <a:p>
            <a:r>
              <a:rPr lang="en-US" sz="1600" b="1" i="1" dirty="0">
                <a:solidFill>
                  <a:srgbClr val="00B050"/>
                </a:solidFill>
              </a:rPr>
              <a:t>Atlantic Region of Central America (Belize, Guatemala, Honduras) [IE: Central American Bank </a:t>
            </a:r>
          </a:p>
          <a:p>
            <a:r>
              <a:rPr lang="en-US" sz="1600" b="1" i="1" dirty="0">
                <a:solidFill>
                  <a:srgbClr val="00B050"/>
                </a:solidFill>
              </a:rPr>
              <a:t>for Economic Integration (CABEI)]</a:t>
            </a:r>
          </a:p>
          <a:p>
            <a:endParaRPr lang="en-US" sz="1600" dirty="0"/>
          </a:p>
          <a:p>
            <a:endParaRPr lang="en-US" sz="2000" dirty="0"/>
          </a:p>
        </p:txBody>
      </p:sp>
      <p:pic>
        <p:nvPicPr>
          <p:cNvPr id="4" name="Picture 3">
            <a:extLst>
              <a:ext uri="{FF2B5EF4-FFF2-40B4-BE49-F238E27FC236}">
                <a16:creationId xmlns:a16="http://schemas.microsoft.com/office/drawing/2014/main" id="{E601B12A-7036-4414-9128-E5A06366F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pic>
        <p:nvPicPr>
          <p:cNvPr id="6" name="Picture 5">
            <a:extLst>
              <a:ext uri="{FF2B5EF4-FFF2-40B4-BE49-F238E27FC236}">
                <a16:creationId xmlns:a16="http://schemas.microsoft.com/office/drawing/2014/main" id="{901CD28F-4090-D94F-8ACF-AC36C3727C6F}"/>
              </a:ext>
            </a:extLst>
          </p:cNvPr>
          <p:cNvPicPr>
            <a:picLocks noChangeAspect="1"/>
          </p:cNvPicPr>
          <p:nvPr/>
        </p:nvPicPr>
        <p:blipFill rotWithShape="1">
          <a:blip r:embed="rId4">
            <a:extLst>
              <a:ext uri="{28A0092B-C50C-407E-A947-70E740481C1C}">
                <a14:useLocalDpi xmlns:a14="http://schemas.microsoft.com/office/drawing/2010/main" val="0"/>
              </a:ext>
            </a:extLst>
          </a:blip>
          <a:srcRect l="29195"/>
          <a:stretch/>
        </p:blipFill>
        <p:spPr>
          <a:xfrm>
            <a:off x="3629025" y="1517650"/>
            <a:ext cx="8562975" cy="4044950"/>
          </a:xfrm>
          <a:prstGeom prst="rect">
            <a:avLst/>
          </a:prstGeom>
        </p:spPr>
      </p:pic>
      <p:pic>
        <p:nvPicPr>
          <p:cNvPr id="5" name="Picture 4">
            <a:extLst>
              <a:ext uri="{FF2B5EF4-FFF2-40B4-BE49-F238E27FC236}">
                <a16:creationId xmlns:a16="http://schemas.microsoft.com/office/drawing/2014/main" id="{77A2BBE6-60BD-FF47-82DB-70BF004086F7}"/>
              </a:ext>
            </a:extLst>
          </p:cNvPr>
          <p:cNvPicPr>
            <a:picLocks noChangeAspect="1"/>
          </p:cNvPicPr>
          <p:nvPr/>
        </p:nvPicPr>
        <p:blipFill rotWithShape="1">
          <a:blip r:embed="rId4">
            <a:extLst>
              <a:ext uri="{28A0092B-C50C-407E-A947-70E740481C1C}">
                <a14:useLocalDpi xmlns:a14="http://schemas.microsoft.com/office/drawing/2010/main" val="0"/>
              </a:ext>
            </a:extLst>
          </a:blip>
          <a:srcRect l="230" r="84648" b="14129"/>
          <a:stretch/>
        </p:blipFill>
        <p:spPr>
          <a:xfrm>
            <a:off x="151582" y="1517650"/>
            <a:ext cx="1828800" cy="3473450"/>
          </a:xfrm>
          <a:prstGeom prst="rect">
            <a:avLst/>
          </a:prstGeom>
        </p:spPr>
      </p:pic>
      <p:pic>
        <p:nvPicPr>
          <p:cNvPr id="7" name="Picture 6">
            <a:extLst>
              <a:ext uri="{FF2B5EF4-FFF2-40B4-BE49-F238E27FC236}">
                <a16:creationId xmlns:a16="http://schemas.microsoft.com/office/drawing/2014/main" id="{28CBDBD3-949C-D44C-AF95-8431E5149414}"/>
              </a:ext>
            </a:extLst>
          </p:cNvPr>
          <p:cNvPicPr>
            <a:picLocks noChangeAspect="1"/>
          </p:cNvPicPr>
          <p:nvPr/>
        </p:nvPicPr>
        <p:blipFill rotWithShape="1">
          <a:blip r:embed="rId4">
            <a:extLst>
              <a:ext uri="{28A0092B-C50C-407E-A947-70E740481C1C}">
                <a14:useLocalDpi xmlns:a14="http://schemas.microsoft.com/office/drawing/2010/main" val="0"/>
              </a:ext>
            </a:extLst>
          </a:blip>
          <a:srcRect l="15294" t="1252" r="70647" b="18450"/>
          <a:stretch/>
        </p:blipFill>
        <p:spPr>
          <a:xfrm>
            <a:off x="1973239" y="1563284"/>
            <a:ext cx="1700212" cy="3248025"/>
          </a:xfrm>
          <a:prstGeom prst="rect">
            <a:avLst/>
          </a:prstGeom>
        </p:spPr>
      </p:pic>
    </p:spTree>
    <p:extLst>
      <p:ext uri="{BB962C8B-B14F-4D97-AF65-F5344CB8AC3E}">
        <p14:creationId xmlns:p14="http://schemas.microsoft.com/office/powerpoint/2010/main" val="2496455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F4123A8-C843-40B8-83A6-6C7CC8DAA1BA}"/>
              </a:ext>
            </a:extLst>
          </p:cNvPr>
          <p:cNvSpPr txBox="1"/>
          <p:nvPr/>
        </p:nvSpPr>
        <p:spPr>
          <a:xfrm>
            <a:off x="382539" y="326694"/>
            <a:ext cx="9804650" cy="461665"/>
          </a:xfrm>
          <a:prstGeom prst="rect">
            <a:avLst/>
          </a:prstGeom>
          <a:noFill/>
        </p:spPr>
        <p:txBody>
          <a:bodyPr wrap="square" rtlCol="0">
            <a:spAutoFit/>
          </a:bodyPr>
          <a:lstStyle/>
          <a:p>
            <a:r>
              <a:rPr lang="en-US" sz="2400" b="1" u="sng" dirty="0">
                <a:solidFill>
                  <a:srgbClr val="0070C0"/>
                </a:solidFill>
              </a:rPr>
              <a:t>B. Conducting a Gender Analysis / Gender Assessment</a:t>
            </a:r>
          </a:p>
        </p:txBody>
      </p:sp>
      <p:pic>
        <p:nvPicPr>
          <p:cNvPr id="4" name="Picture 3">
            <a:extLst>
              <a:ext uri="{FF2B5EF4-FFF2-40B4-BE49-F238E27FC236}">
                <a16:creationId xmlns:a16="http://schemas.microsoft.com/office/drawing/2014/main" id="{E601B12A-7036-4414-9128-E5A06366F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2" name="Diagram 1">
            <a:extLst>
              <a:ext uri="{FF2B5EF4-FFF2-40B4-BE49-F238E27FC236}">
                <a16:creationId xmlns:a16="http://schemas.microsoft.com/office/drawing/2014/main" id="{AE6883B4-9D42-D644-9017-EFFFF057C7F2}"/>
              </a:ext>
            </a:extLst>
          </p:cNvPr>
          <p:cNvGraphicFramePr/>
          <p:nvPr>
            <p:extLst>
              <p:ext uri="{D42A27DB-BD31-4B8C-83A1-F6EECF244321}">
                <p14:modId xmlns:p14="http://schemas.microsoft.com/office/powerpoint/2010/main" val="350226792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470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F4123A8-C843-40B8-83A6-6C7CC8DAA1BA}"/>
              </a:ext>
            </a:extLst>
          </p:cNvPr>
          <p:cNvSpPr txBox="1"/>
          <p:nvPr/>
        </p:nvSpPr>
        <p:spPr>
          <a:xfrm>
            <a:off x="382538" y="326694"/>
            <a:ext cx="11028143" cy="461665"/>
          </a:xfrm>
          <a:prstGeom prst="rect">
            <a:avLst/>
          </a:prstGeom>
          <a:noFill/>
        </p:spPr>
        <p:txBody>
          <a:bodyPr wrap="square" rtlCol="0">
            <a:spAutoFit/>
          </a:bodyPr>
          <a:lstStyle/>
          <a:p>
            <a:r>
              <a:rPr lang="en-US" sz="2400" b="1" u="sng" dirty="0">
                <a:solidFill>
                  <a:srgbClr val="0070C0"/>
                </a:solidFill>
              </a:rPr>
              <a:t>B. Conducting a Gender Analysis / Gender Assessment</a:t>
            </a:r>
          </a:p>
        </p:txBody>
      </p:sp>
      <p:pic>
        <p:nvPicPr>
          <p:cNvPr id="4" name="Picture 3">
            <a:extLst>
              <a:ext uri="{FF2B5EF4-FFF2-40B4-BE49-F238E27FC236}">
                <a16:creationId xmlns:a16="http://schemas.microsoft.com/office/drawing/2014/main" id="{E601B12A-7036-4414-9128-E5A06366F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2" name="Diagram 1">
            <a:extLst>
              <a:ext uri="{FF2B5EF4-FFF2-40B4-BE49-F238E27FC236}">
                <a16:creationId xmlns:a16="http://schemas.microsoft.com/office/drawing/2014/main" id="{CC45F966-5BF9-DA48-8E3D-4EA871B0B887}"/>
              </a:ext>
            </a:extLst>
          </p:cNvPr>
          <p:cNvGraphicFramePr/>
          <p:nvPr>
            <p:extLst>
              <p:ext uri="{D42A27DB-BD31-4B8C-83A1-F6EECF244321}">
                <p14:modId xmlns:p14="http://schemas.microsoft.com/office/powerpoint/2010/main" val="1981270558"/>
              </p:ext>
            </p:extLst>
          </p:nvPr>
        </p:nvGraphicFramePr>
        <p:xfrm>
          <a:off x="6372225" y="1580123"/>
          <a:ext cx="5644217" cy="39062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B011A905-DA1C-3548-8E36-3FA5FB443AC2}"/>
              </a:ext>
            </a:extLst>
          </p:cNvPr>
          <p:cNvSpPr txBox="1"/>
          <p:nvPr/>
        </p:nvSpPr>
        <p:spPr>
          <a:xfrm>
            <a:off x="382538" y="1246094"/>
            <a:ext cx="5677603" cy="5632311"/>
          </a:xfrm>
          <a:prstGeom prst="rect">
            <a:avLst/>
          </a:prstGeom>
          <a:noFill/>
        </p:spPr>
        <p:txBody>
          <a:bodyPr wrap="square" rtlCol="0">
            <a:spAutoFit/>
          </a:bodyPr>
          <a:lstStyle/>
          <a:p>
            <a:r>
              <a:rPr lang="en-US" b="1" u="sng" dirty="0"/>
              <a:t>Definition:</a:t>
            </a:r>
            <a:endParaRPr lang="en-US" dirty="0"/>
          </a:p>
          <a:p>
            <a:r>
              <a:rPr lang="en-US" dirty="0"/>
              <a:t>Analytical tool to systematically understand, identify and describe gender relations and differences in a specific context. </a:t>
            </a:r>
          </a:p>
          <a:p>
            <a:endParaRPr lang="en-US" dirty="0"/>
          </a:p>
          <a:p>
            <a:endParaRPr lang="en-US" dirty="0"/>
          </a:p>
          <a:p>
            <a:r>
              <a:rPr lang="en-US" b="1" u="sng" dirty="0"/>
              <a:t>Objective:</a:t>
            </a:r>
            <a:endParaRPr lang="en-US" dirty="0"/>
          </a:p>
          <a:p>
            <a:r>
              <a:rPr lang="en-US" dirty="0"/>
              <a:t>It provides the necessary information to integrate the gender perspective into the project, by:</a:t>
            </a:r>
          </a:p>
          <a:p>
            <a:r>
              <a:rPr lang="en-US" dirty="0"/>
              <a:t>- acknowledging differences between and among women and men;</a:t>
            </a:r>
          </a:p>
          <a:p>
            <a:r>
              <a:rPr lang="en-US" dirty="0"/>
              <a:t>- ensuring that the different needs of women and men are clearly identified and addressed at all stages of the policy cycle;</a:t>
            </a:r>
          </a:p>
          <a:p>
            <a:r>
              <a:rPr lang="en-US" dirty="0"/>
              <a:t>- </a:t>
            </a:r>
            <a:r>
              <a:rPr lang="en-US" dirty="0" err="1"/>
              <a:t>recognising</a:t>
            </a:r>
            <a:r>
              <a:rPr lang="en-US" dirty="0"/>
              <a:t> that policies, </a:t>
            </a:r>
            <a:r>
              <a:rPr lang="en-US" dirty="0" err="1"/>
              <a:t>programmes</a:t>
            </a:r>
            <a:r>
              <a:rPr lang="en-US" dirty="0"/>
              <a:t> and projects can have different effects on women and men;</a:t>
            </a:r>
          </a:p>
          <a:p>
            <a:r>
              <a:rPr lang="en-US" dirty="0"/>
              <a:t>- seeking and articulating the viewpoints of women and men;</a:t>
            </a:r>
          </a:p>
          <a:p>
            <a:r>
              <a:rPr lang="en-US" dirty="0"/>
              <a:t>- promoting women’s participation and engagement</a:t>
            </a:r>
            <a:br>
              <a:rPr lang="en-US" dirty="0"/>
            </a:br>
            <a:endParaRPr lang="en-US" dirty="0"/>
          </a:p>
        </p:txBody>
      </p:sp>
    </p:spTree>
    <p:extLst>
      <p:ext uri="{BB962C8B-B14F-4D97-AF65-F5344CB8AC3E}">
        <p14:creationId xmlns:p14="http://schemas.microsoft.com/office/powerpoint/2010/main" val="1884671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761" y="167303"/>
            <a:ext cx="9486577" cy="1092607"/>
          </a:xfrm>
          <a:prstGeom prst="rect">
            <a:avLst/>
          </a:prstGeom>
          <a:noFill/>
        </p:spPr>
        <p:txBody>
          <a:bodyPr wrap="square" rtlCol="0">
            <a:spAutoFit/>
          </a:bodyPr>
          <a:lstStyle/>
          <a:p>
            <a:r>
              <a:rPr lang="en-US" sz="2400" b="1" u="sng" dirty="0">
                <a:solidFill>
                  <a:srgbClr val="0070C0"/>
                </a:solidFill>
              </a:rPr>
              <a:t>Gender Assessment – example 1</a:t>
            </a:r>
          </a:p>
          <a:p>
            <a:endParaRPr lang="en-US" sz="2400" b="1" u="sng" dirty="0"/>
          </a:p>
          <a:p>
            <a:r>
              <a:rPr lang="en-US" sz="1700" b="1" i="1" dirty="0">
                <a:solidFill>
                  <a:srgbClr val="00B050"/>
                </a:solidFill>
              </a:rPr>
              <a:t>Source:  “Regional Resilient Pastoral Communities Project –ADAPT”, Kyrgyzstan [IE: IFAD]</a:t>
            </a:r>
            <a:endParaRPr lang="en-US" sz="1700" i="1" dirty="0">
              <a:solidFill>
                <a:srgbClr val="00B050"/>
              </a:solidFill>
              <a:highlight>
                <a:srgbClr val="FFFF00"/>
              </a:highlight>
            </a:endParaRP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5" name="TextBox 4">
            <a:extLst>
              <a:ext uri="{FF2B5EF4-FFF2-40B4-BE49-F238E27FC236}">
                <a16:creationId xmlns:a16="http://schemas.microsoft.com/office/drawing/2014/main" id="{8306096F-2880-C344-9172-F90C59109E98}"/>
              </a:ext>
            </a:extLst>
          </p:cNvPr>
          <p:cNvSpPr txBox="1"/>
          <p:nvPr/>
        </p:nvSpPr>
        <p:spPr>
          <a:xfrm>
            <a:off x="8271150" y="2531606"/>
            <a:ext cx="2199003" cy="2446824"/>
          </a:xfrm>
          <a:prstGeom prst="rect">
            <a:avLst/>
          </a:prstGeom>
          <a:noFill/>
        </p:spPr>
        <p:txBody>
          <a:bodyPr wrap="square" rtlCol="0">
            <a:spAutoFit/>
          </a:bodyPr>
          <a:lstStyle/>
          <a:p>
            <a:pPr marL="285750" indent="-285750">
              <a:buFont typeface="Wingdings" pitchFamily="2" charset="2"/>
              <a:buChar char="ü"/>
            </a:pPr>
            <a:r>
              <a:rPr lang="en-US" sz="1700" dirty="0">
                <a:solidFill>
                  <a:srgbClr val="0070C0"/>
                </a:solidFill>
              </a:rPr>
              <a:t>Disaggregated data on:</a:t>
            </a:r>
          </a:p>
          <a:p>
            <a:pPr marL="742950" lvl="1" indent="-285750">
              <a:buFont typeface="Wingdings" pitchFamily="2" charset="2"/>
              <a:buChar char="ü"/>
            </a:pPr>
            <a:r>
              <a:rPr lang="en-US" sz="1700" dirty="0">
                <a:solidFill>
                  <a:srgbClr val="0070C0"/>
                </a:solidFill>
              </a:rPr>
              <a:t>Gender roles  </a:t>
            </a:r>
          </a:p>
          <a:p>
            <a:pPr marL="742950" lvl="1" indent="-285750">
              <a:buFont typeface="Wingdings" pitchFamily="2" charset="2"/>
              <a:buChar char="ü"/>
            </a:pPr>
            <a:r>
              <a:rPr lang="en-US" sz="1700" dirty="0">
                <a:solidFill>
                  <a:srgbClr val="0070C0"/>
                </a:solidFill>
              </a:rPr>
              <a:t>Gender division of labor</a:t>
            </a:r>
          </a:p>
          <a:p>
            <a:pPr marL="285750" indent="-285750">
              <a:buFont typeface="Wingdings" pitchFamily="2" charset="2"/>
              <a:buChar char="ü"/>
            </a:pPr>
            <a:r>
              <a:rPr lang="en-US" sz="1700" dirty="0">
                <a:solidFill>
                  <a:srgbClr val="0070C0"/>
                </a:solidFill>
              </a:rPr>
              <a:t>Differentiated climate change impact on gender </a:t>
            </a:r>
          </a:p>
        </p:txBody>
      </p:sp>
      <p:sp>
        <p:nvSpPr>
          <p:cNvPr id="2" name="TextBox 1">
            <a:extLst>
              <a:ext uri="{FF2B5EF4-FFF2-40B4-BE49-F238E27FC236}">
                <a16:creationId xmlns:a16="http://schemas.microsoft.com/office/drawing/2014/main" id="{3CE3F916-2FBC-C146-B217-4EBB178B3AE7}"/>
              </a:ext>
            </a:extLst>
          </p:cNvPr>
          <p:cNvSpPr txBox="1"/>
          <p:nvPr/>
        </p:nvSpPr>
        <p:spPr>
          <a:xfrm>
            <a:off x="373487" y="1615971"/>
            <a:ext cx="7897663" cy="4278094"/>
          </a:xfrm>
          <a:prstGeom prst="rect">
            <a:avLst/>
          </a:prstGeom>
          <a:noFill/>
        </p:spPr>
        <p:txBody>
          <a:bodyPr wrap="square" rtlCol="0">
            <a:spAutoFit/>
          </a:bodyPr>
          <a:lstStyle/>
          <a:p>
            <a:pPr algn="just"/>
            <a:r>
              <a:rPr lang="en-US" sz="1600" i="1" dirty="0"/>
              <a:t>“426. (…) Women predominantly work in health and social services with 83.6% of the </a:t>
            </a:r>
            <a:r>
              <a:rPr lang="en-US" sz="1600" i="1" dirty="0" err="1"/>
              <a:t>labour</a:t>
            </a:r>
            <a:r>
              <a:rPr lang="en-US" sz="1600" i="1" dirty="0"/>
              <a:t> force being female; education 80.6%; and hotels and restaurants, 58.4%. In contrast, </a:t>
            </a:r>
            <a:r>
              <a:rPr lang="en-US" sz="1600" i="1" dirty="0">
                <a:solidFill>
                  <a:srgbClr val="FF0000"/>
                </a:solidFill>
              </a:rPr>
              <a:t>men dominate the highly paid technical sectors</a:t>
            </a:r>
            <a:r>
              <a:rPr lang="en-US" sz="1600" i="1" dirty="0"/>
              <a:t>: men account for 84.4% of employees in the mining industry; 90.5% in the production of gas, electricity, and water; 89.3% in the transport and communication sector; and 96.5 in the building industry. The </a:t>
            </a:r>
            <a:r>
              <a:rPr lang="en-US" sz="1600" i="1" dirty="0">
                <a:solidFill>
                  <a:srgbClr val="FF0000"/>
                </a:solidFill>
              </a:rPr>
              <a:t>predominance of women in lower-paid sectors </a:t>
            </a:r>
            <a:r>
              <a:rPr lang="en-US" sz="1600" i="1" dirty="0"/>
              <a:t>is reflected in the considerable gender wage differential, with women receiving on average just 75.3% of men’s earnings in 2016. This situation, coupled with a widening gender wage gap for women in employment, contributed to </a:t>
            </a:r>
            <a:r>
              <a:rPr lang="en-US" sz="1600" i="1" dirty="0">
                <a:solidFill>
                  <a:srgbClr val="FF0000"/>
                </a:solidFill>
              </a:rPr>
              <a:t>increased income poverty for women</a:t>
            </a:r>
            <a:r>
              <a:rPr lang="en-US" sz="1600" i="1" dirty="0"/>
              <a:t>.</a:t>
            </a:r>
          </a:p>
          <a:p>
            <a:pPr algn="just"/>
            <a:r>
              <a:rPr lang="en-US" sz="1600" dirty="0"/>
              <a:t>442. </a:t>
            </a:r>
            <a:r>
              <a:rPr lang="en-US" sz="1600" i="1" dirty="0"/>
              <a:t>In the Kyrgyz Republic, climate change and environmental degradation are leading to deteriorating soil quality, water scarcity, and other phenomena such as floods, landslides and mudflows, which all have a </a:t>
            </a:r>
            <a:r>
              <a:rPr lang="en-US" sz="1600" i="1" dirty="0">
                <a:solidFill>
                  <a:srgbClr val="FF0000"/>
                </a:solidFill>
              </a:rPr>
              <a:t>disproportionate effect on women and girls</a:t>
            </a:r>
            <a:r>
              <a:rPr lang="en-US" sz="1600" i="1" dirty="0"/>
              <a:t>. For example, women and girls are often the most affected by </a:t>
            </a:r>
            <a:r>
              <a:rPr lang="en-US" sz="1600" i="1" dirty="0">
                <a:solidFill>
                  <a:srgbClr val="FF0000"/>
                </a:solidFill>
              </a:rPr>
              <a:t>water shortages </a:t>
            </a:r>
            <a:r>
              <a:rPr lang="en-US" sz="1600" i="1" dirty="0"/>
              <a:t>as they need access to water for </a:t>
            </a:r>
            <a:r>
              <a:rPr lang="en-US" sz="1600" i="1" dirty="0">
                <a:solidFill>
                  <a:srgbClr val="FF0000"/>
                </a:solidFill>
              </a:rPr>
              <a:t>tasks such as cooking, cleaning, and bathing children</a:t>
            </a:r>
            <a:r>
              <a:rPr lang="en-US" sz="1600" i="1" dirty="0"/>
              <a:t>. In times of scarcity, they may restrict their own personal use, which can lead to psychological and physical discomfort during </a:t>
            </a:r>
            <a:r>
              <a:rPr lang="en-US" sz="1600" i="1" dirty="0">
                <a:solidFill>
                  <a:srgbClr val="FF0000"/>
                </a:solidFill>
              </a:rPr>
              <a:t>menstruation</a:t>
            </a:r>
            <a:r>
              <a:rPr lang="en-US" sz="1600" dirty="0"/>
              <a:t>”.</a:t>
            </a:r>
          </a:p>
        </p:txBody>
      </p:sp>
    </p:spTree>
    <p:extLst>
      <p:ext uri="{BB962C8B-B14F-4D97-AF65-F5344CB8AC3E}">
        <p14:creationId xmlns:p14="http://schemas.microsoft.com/office/powerpoint/2010/main" val="2698463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322" y="255234"/>
            <a:ext cx="9770883" cy="1615827"/>
          </a:xfrm>
          <a:prstGeom prst="rect">
            <a:avLst/>
          </a:prstGeom>
          <a:noFill/>
        </p:spPr>
        <p:txBody>
          <a:bodyPr wrap="square" rtlCol="0">
            <a:spAutoFit/>
          </a:bodyPr>
          <a:lstStyle/>
          <a:p>
            <a:r>
              <a:rPr lang="en-US" sz="2400" b="1" u="sng" dirty="0">
                <a:solidFill>
                  <a:srgbClr val="0070C0"/>
                </a:solidFill>
              </a:rPr>
              <a:t>Gender Assessment – example 2</a:t>
            </a:r>
          </a:p>
          <a:p>
            <a:endParaRPr lang="en-US" sz="2400" b="1" u="sng" dirty="0"/>
          </a:p>
          <a:p>
            <a:r>
              <a:rPr lang="en-US" sz="1700" b="1" i="1" dirty="0">
                <a:solidFill>
                  <a:srgbClr val="00B050"/>
                </a:solidFill>
              </a:rPr>
              <a:t>Source: “Use of Nature-based Solutions to Increase Resilience to Extreme Climate Events in the Atlantic Region of Central America”, Belize, Guatemala, Honduras [IE: CABEI] </a:t>
            </a:r>
            <a:endParaRPr lang="en-US" sz="1700" b="1" i="1" dirty="0">
              <a:solidFill>
                <a:srgbClr val="00B050"/>
              </a:solidFill>
              <a:highlight>
                <a:srgbClr val="FFFF00"/>
              </a:highlight>
            </a:endParaRPr>
          </a:p>
          <a:p>
            <a:endParaRPr lang="en-US" sz="1700" dirty="0"/>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7" name="TextBox 6">
            <a:extLst>
              <a:ext uri="{FF2B5EF4-FFF2-40B4-BE49-F238E27FC236}">
                <a16:creationId xmlns:a16="http://schemas.microsoft.com/office/drawing/2014/main" id="{6006D30F-55B8-AC4B-9BEC-72F7F579A42C}"/>
              </a:ext>
            </a:extLst>
          </p:cNvPr>
          <p:cNvSpPr txBox="1"/>
          <p:nvPr/>
        </p:nvSpPr>
        <p:spPr>
          <a:xfrm>
            <a:off x="7933038" y="1890851"/>
            <a:ext cx="2132167" cy="3785652"/>
          </a:xfrm>
          <a:prstGeom prst="rect">
            <a:avLst/>
          </a:prstGeom>
          <a:noFill/>
        </p:spPr>
        <p:txBody>
          <a:bodyPr wrap="square" rtlCol="0">
            <a:spAutoFit/>
          </a:bodyPr>
          <a:lstStyle/>
          <a:p>
            <a:pPr marL="285750" indent="-285750">
              <a:buFont typeface="Wingdings" pitchFamily="2" charset="2"/>
              <a:buChar char="ü"/>
            </a:pPr>
            <a:r>
              <a:rPr lang="en-US" sz="1700" dirty="0">
                <a:solidFill>
                  <a:srgbClr val="0070C0"/>
                </a:solidFill>
              </a:rPr>
              <a:t>Identifies opportunities for gender-responsive interventions</a:t>
            </a:r>
          </a:p>
          <a:p>
            <a:pPr marL="285750" indent="-285750">
              <a:buFont typeface="Wingdings" pitchFamily="2" charset="2"/>
              <a:buChar char="ü"/>
            </a:pPr>
            <a:r>
              <a:rPr lang="en-US" sz="1700" dirty="0">
                <a:solidFill>
                  <a:srgbClr val="0070C0"/>
                </a:solidFill>
              </a:rPr>
              <a:t>Focus on intersectionality (gender + age) </a:t>
            </a:r>
          </a:p>
          <a:p>
            <a:pPr marL="285750" indent="-285750">
              <a:buFont typeface="Wingdings" pitchFamily="2" charset="2"/>
              <a:buChar char="ü"/>
            </a:pPr>
            <a:r>
              <a:rPr lang="en-US" sz="1700" dirty="0">
                <a:solidFill>
                  <a:srgbClr val="0070C0"/>
                </a:solidFill>
              </a:rPr>
              <a:t>Analyzes how  gender roles shape the project</a:t>
            </a:r>
          </a:p>
          <a:p>
            <a:pPr marL="285750" indent="-285750">
              <a:buFont typeface="Wingdings" pitchFamily="2" charset="2"/>
              <a:buChar char="ü"/>
            </a:pPr>
            <a:endParaRPr lang="en-US" dirty="0">
              <a:solidFill>
                <a:srgbClr val="0070C0"/>
              </a:solidFill>
            </a:endParaRPr>
          </a:p>
          <a:p>
            <a:pPr marL="285750" indent="-285750">
              <a:buFont typeface="Wingdings" pitchFamily="2" charset="2"/>
              <a:buChar char="ü"/>
            </a:pPr>
            <a:endParaRPr lang="en-US" dirty="0">
              <a:solidFill>
                <a:srgbClr val="0070C0"/>
              </a:solidFill>
            </a:endParaRPr>
          </a:p>
        </p:txBody>
      </p:sp>
      <p:sp>
        <p:nvSpPr>
          <p:cNvPr id="2" name="TextBox 1">
            <a:extLst>
              <a:ext uri="{FF2B5EF4-FFF2-40B4-BE49-F238E27FC236}">
                <a16:creationId xmlns:a16="http://schemas.microsoft.com/office/drawing/2014/main" id="{9A935515-2BB3-3F4D-98D6-475C7FF100D1}"/>
              </a:ext>
            </a:extLst>
          </p:cNvPr>
          <p:cNvSpPr txBox="1"/>
          <p:nvPr/>
        </p:nvSpPr>
        <p:spPr>
          <a:xfrm>
            <a:off x="294322" y="1770374"/>
            <a:ext cx="7521262" cy="4031873"/>
          </a:xfrm>
          <a:prstGeom prst="rect">
            <a:avLst/>
          </a:prstGeom>
          <a:noFill/>
        </p:spPr>
        <p:txBody>
          <a:bodyPr wrap="square" rtlCol="0">
            <a:spAutoFit/>
          </a:bodyPr>
          <a:lstStyle/>
          <a:p>
            <a:pPr algn="just"/>
            <a:r>
              <a:rPr lang="en-US" sz="1600" i="1" dirty="0"/>
              <a:t>(Pag 110) “Specific efforts are needed to ensure that women and young girls are involved in conservation and restoration initiatives. </a:t>
            </a:r>
            <a:r>
              <a:rPr lang="en-US" sz="1600" i="1" dirty="0">
                <a:solidFill>
                  <a:srgbClr val="FF0000"/>
                </a:solidFill>
              </a:rPr>
              <a:t>An opportunity is presented as young women are more attracted to agricultural programs within high schools and community colleges than in earlier years</a:t>
            </a:r>
            <a:r>
              <a:rPr lang="en-US" sz="1600" i="1" dirty="0"/>
              <a:t>. This notes a growing human capital in which the program will be able to rely on. </a:t>
            </a:r>
            <a:r>
              <a:rPr lang="en-US" sz="1600" i="1" dirty="0">
                <a:solidFill>
                  <a:srgbClr val="FF0000"/>
                </a:solidFill>
              </a:rPr>
              <a:t>Stigma still exists on women</a:t>
            </a:r>
            <a:r>
              <a:rPr lang="en-US" sz="1600" i="1" dirty="0"/>
              <a:t> as society recognizes women working in farming as subsistence farming and backyard farmers but are not generally thought of as professional farmers. </a:t>
            </a:r>
            <a:r>
              <a:rPr lang="en-US" sz="1600" i="1" dirty="0">
                <a:solidFill>
                  <a:srgbClr val="FF0000"/>
                </a:solidFill>
              </a:rPr>
              <a:t>Nursery “farming” or horticultural production can provide opportunities for women</a:t>
            </a:r>
            <a:r>
              <a:rPr lang="en-US" sz="1600" i="1" dirty="0"/>
              <a:t> to become involved in a new landscape restoration industry for Belize as income generators. </a:t>
            </a:r>
            <a:r>
              <a:rPr lang="en-US" sz="1600" i="1" dirty="0" err="1"/>
              <a:t>Smallscale</a:t>
            </a:r>
            <a:r>
              <a:rPr lang="en-US" sz="1600" i="1" dirty="0"/>
              <a:t>, backyard cover-crop systems can produce tree seedlings, bioremediation plants, and microbial solutions that fit into a model in which these products are sold to landscape restoration projects, providing a source of livelihood enhancement for the family </a:t>
            </a:r>
            <a:r>
              <a:rPr lang="en-US" sz="1600" i="1" dirty="0">
                <a:solidFill>
                  <a:srgbClr val="FF0000"/>
                </a:solidFill>
              </a:rPr>
              <a:t>without the woman having to leave home</a:t>
            </a:r>
            <a:r>
              <a:rPr lang="en-US" sz="1600" i="1" dirty="0"/>
              <a:t>”.</a:t>
            </a:r>
          </a:p>
          <a:p>
            <a:pPr algn="just"/>
            <a:r>
              <a:rPr lang="en-US" sz="1600" i="1" dirty="0"/>
              <a:t>(Pag 111) “The </a:t>
            </a:r>
            <a:r>
              <a:rPr lang="en-US" sz="1600" i="1" dirty="0">
                <a:solidFill>
                  <a:srgbClr val="FF0000"/>
                </a:solidFill>
              </a:rPr>
              <a:t>consultations </a:t>
            </a:r>
            <a:r>
              <a:rPr lang="en-US" sz="1600" i="1" dirty="0"/>
              <a:t>revealed some initiatives that adopt a gender-based approach or that integrate gender considerations”.</a:t>
            </a:r>
          </a:p>
        </p:txBody>
      </p:sp>
    </p:spTree>
    <p:extLst>
      <p:ext uri="{BB962C8B-B14F-4D97-AF65-F5344CB8AC3E}">
        <p14:creationId xmlns:p14="http://schemas.microsoft.com/office/powerpoint/2010/main" val="2989408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322" y="193183"/>
            <a:ext cx="9293023" cy="1215717"/>
          </a:xfrm>
          <a:prstGeom prst="rect">
            <a:avLst/>
          </a:prstGeom>
          <a:noFill/>
        </p:spPr>
        <p:txBody>
          <a:bodyPr wrap="square" rtlCol="0">
            <a:spAutoFit/>
          </a:bodyPr>
          <a:lstStyle/>
          <a:p>
            <a:r>
              <a:rPr lang="en-US" sz="2400" b="1" u="sng" dirty="0">
                <a:solidFill>
                  <a:srgbClr val="0070C0"/>
                </a:solidFill>
              </a:rPr>
              <a:t>Gender Assessment – example 3</a:t>
            </a:r>
          </a:p>
          <a:p>
            <a:endParaRPr lang="en-US" sz="1700" b="1" i="1" dirty="0">
              <a:solidFill>
                <a:srgbClr val="00B050"/>
              </a:solidFill>
            </a:endParaRPr>
          </a:p>
          <a:p>
            <a:r>
              <a:rPr lang="en-US" sz="1600" b="1" i="1" dirty="0">
                <a:solidFill>
                  <a:srgbClr val="00B050"/>
                </a:solidFill>
              </a:rPr>
              <a:t>Source: “Multisectoral Adaptation Measures to Climate Change in the South </a:t>
            </a:r>
            <a:r>
              <a:rPr lang="en-US" sz="1600" b="1" i="1" dirty="0" err="1">
                <a:solidFill>
                  <a:srgbClr val="00B050"/>
                </a:solidFill>
              </a:rPr>
              <a:t>Oropouche</a:t>
            </a:r>
            <a:r>
              <a:rPr lang="en-US" sz="1600" b="1" i="1" dirty="0">
                <a:solidFill>
                  <a:srgbClr val="00B050"/>
                </a:solidFill>
              </a:rPr>
              <a:t> River Basin for Flood Relief”, Trinidad and Tobago [IE: Development Bank of Latin America (CAF)]</a:t>
            </a:r>
            <a:endParaRPr lang="en-US" sz="1600" b="1" i="1" dirty="0">
              <a:solidFill>
                <a:srgbClr val="00B050"/>
              </a:solidFill>
              <a:highlight>
                <a:srgbClr val="FFFF00"/>
              </a:highlight>
            </a:endParaRP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7" name="TextBox 6">
            <a:extLst>
              <a:ext uri="{FF2B5EF4-FFF2-40B4-BE49-F238E27FC236}">
                <a16:creationId xmlns:a16="http://schemas.microsoft.com/office/drawing/2014/main" id="{6006D30F-55B8-AC4B-9BEC-72F7F579A42C}"/>
              </a:ext>
            </a:extLst>
          </p:cNvPr>
          <p:cNvSpPr txBox="1"/>
          <p:nvPr/>
        </p:nvSpPr>
        <p:spPr>
          <a:xfrm>
            <a:off x="8437418" y="1814301"/>
            <a:ext cx="2198498" cy="4308872"/>
          </a:xfrm>
          <a:prstGeom prst="rect">
            <a:avLst/>
          </a:prstGeom>
          <a:noFill/>
        </p:spPr>
        <p:txBody>
          <a:bodyPr wrap="square" rtlCol="0">
            <a:spAutoFit/>
          </a:bodyPr>
          <a:lstStyle/>
          <a:p>
            <a:pPr marL="285750" indent="-285750">
              <a:buFont typeface="Wingdings" pitchFamily="2" charset="2"/>
              <a:buChar char="ü"/>
            </a:pPr>
            <a:r>
              <a:rPr lang="en-US" sz="1600" b="1" dirty="0">
                <a:solidFill>
                  <a:srgbClr val="0070C0"/>
                </a:solidFill>
              </a:rPr>
              <a:t>Gender disaggregated data</a:t>
            </a:r>
          </a:p>
          <a:p>
            <a:pPr marL="285750" indent="-285750">
              <a:buFont typeface="Wingdings" pitchFamily="2" charset="2"/>
              <a:buChar char="ü"/>
            </a:pPr>
            <a:r>
              <a:rPr lang="en-US" sz="1600" b="1" dirty="0">
                <a:solidFill>
                  <a:srgbClr val="0070C0"/>
                </a:solidFill>
              </a:rPr>
              <a:t>Focus on intersectionality vulnerability factors in addition to gender</a:t>
            </a:r>
          </a:p>
          <a:p>
            <a:pPr marL="285750" indent="-285750">
              <a:buFont typeface="Wingdings" pitchFamily="2" charset="2"/>
              <a:buChar char="ü"/>
            </a:pPr>
            <a:r>
              <a:rPr lang="en-US" sz="1600" b="1" dirty="0">
                <a:solidFill>
                  <a:srgbClr val="0070C0"/>
                </a:solidFill>
              </a:rPr>
              <a:t>Differentiated climate change impact on gender</a:t>
            </a:r>
          </a:p>
          <a:p>
            <a:pPr marL="285750" indent="-285750">
              <a:buFont typeface="Wingdings" pitchFamily="2" charset="2"/>
              <a:buChar char="ü"/>
            </a:pPr>
            <a:r>
              <a:rPr lang="en-US" sz="1600" b="1" dirty="0">
                <a:solidFill>
                  <a:srgbClr val="0070C0"/>
                </a:solidFill>
              </a:rPr>
              <a:t>Use of specific &amp; recent information sources</a:t>
            </a:r>
          </a:p>
          <a:p>
            <a:pPr marL="285750" indent="-285750">
              <a:buFont typeface="Wingdings" pitchFamily="2" charset="2"/>
              <a:buChar char="ü"/>
            </a:pPr>
            <a:endParaRPr lang="en-US" b="1" dirty="0">
              <a:solidFill>
                <a:srgbClr val="0070C0"/>
              </a:solidFill>
            </a:endParaRPr>
          </a:p>
        </p:txBody>
      </p:sp>
      <p:sp>
        <p:nvSpPr>
          <p:cNvPr id="5" name="TextBox 4">
            <a:extLst>
              <a:ext uri="{FF2B5EF4-FFF2-40B4-BE49-F238E27FC236}">
                <a16:creationId xmlns:a16="http://schemas.microsoft.com/office/drawing/2014/main" id="{D802E51B-E2A0-3847-8775-EC9490A384FF}"/>
              </a:ext>
            </a:extLst>
          </p:cNvPr>
          <p:cNvSpPr txBox="1"/>
          <p:nvPr/>
        </p:nvSpPr>
        <p:spPr>
          <a:xfrm>
            <a:off x="294322" y="1706578"/>
            <a:ext cx="8143096" cy="4770537"/>
          </a:xfrm>
          <a:prstGeom prst="rect">
            <a:avLst/>
          </a:prstGeom>
          <a:noFill/>
        </p:spPr>
        <p:txBody>
          <a:bodyPr wrap="square" rtlCol="0">
            <a:spAutoFit/>
          </a:bodyPr>
          <a:lstStyle/>
          <a:p>
            <a:pPr algn="just"/>
            <a:r>
              <a:rPr lang="en-US" sz="1600" i="1" dirty="0"/>
              <a:t>“(Pag. 108) </a:t>
            </a:r>
            <a:r>
              <a:rPr lang="en-US" sz="1600" i="1" dirty="0">
                <a:solidFill>
                  <a:srgbClr val="FF0000"/>
                </a:solidFill>
              </a:rPr>
              <a:t>Gender mediates directly and consistently the experience of climate events</a:t>
            </a:r>
            <a:r>
              <a:rPr lang="en-US" sz="1600" i="1" dirty="0"/>
              <a:t>, the impact on life and livelihood as a result of these events, and the capacity to adapt and to be resilient in response to these events.</a:t>
            </a:r>
          </a:p>
          <a:p>
            <a:pPr algn="just"/>
            <a:r>
              <a:rPr lang="en-US" sz="1600" i="1" dirty="0"/>
              <a:t>(…) In the context of Trinidad and Tobago, like so many other places, any experience examined in terms of gender, must be understood as </a:t>
            </a:r>
            <a:r>
              <a:rPr lang="en-US" sz="1600" i="1" dirty="0">
                <a:solidFill>
                  <a:srgbClr val="FF0000"/>
                </a:solidFill>
              </a:rPr>
              <a:t>intersectional</a:t>
            </a:r>
            <a:r>
              <a:rPr lang="en-US" sz="1600" i="1" dirty="0"/>
              <a:t>. </a:t>
            </a:r>
          </a:p>
          <a:p>
            <a:pPr algn="just"/>
            <a:r>
              <a:rPr lang="en-US" sz="1600" i="1" dirty="0"/>
              <a:t>(Pag. 112) (…) Climate change impacts may be felt in the healthcare sector, significantly for women through their reproductive </a:t>
            </a:r>
            <a:r>
              <a:rPr lang="en-US" sz="1600" i="1" dirty="0" err="1"/>
              <a:t>labour</a:t>
            </a:r>
            <a:r>
              <a:rPr lang="en-US" sz="1600" i="1" dirty="0"/>
              <a:t>, the elderly, children, persons living with disabilities, the socially displaced, immigrants, etc.</a:t>
            </a:r>
          </a:p>
          <a:p>
            <a:pPr algn="just"/>
            <a:r>
              <a:rPr lang="en-US" sz="1600" i="1" dirty="0"/>
              <a:t>A February 2021 Gender Analysis of Trinidad and Tobago, prepared by the UNDP, reinforces the </a:t>
            </a:r>
            <a:r>
              <a:rPr lang="en-US" sz="1600" i="1" dirty="0">
                <a:solidFill>
                  <a:srgbClr val="FF0000"/>
                </a:solidFill>
              </a:rPr>
              <a:t>extreme vulnerability to climate events and the compounded risks to vulnerable populations such as women</a:t>
            </a:r>
            <a:r>
              <a:rPr lang="en-US" sz="1600" i="1" dirty="0"/>
              <a:t>, because they have less secure economic and that disasters increase the risk of reinforcing, perpetuating, and increasing existing gender inequalities.</a:t>
            </a:r>
          </a:p>
          <a:p>
            <a:pPr algn="just"/>
            <a:r>
              <a:rPr lang="en-US" sz="1600" i="1" dirty="0"/>
              <a:t>(Pag. 113) In terms of </a:t>
            </a:r>
            <a:r>
              <a:rPr lang="en-US" sz="1600" i="1" dirty="0">
                <a:solidFill>
                  <a:srgbClr val="FF0000"/>
                </a:solidFill>
              </a:rPr>
              <a:t>livelihoods, agriculture, fisheries and commerce </a:t>
            </a:r>
            <a:r>
              <a:rPr lang="en-US" sz="1600" i="1" dirty="0"/>
              <a:t>are the most relevant sectors of the economy in the SORB (project’s area). Regarding target groups in the project, in the County of St Patrick East there are </a:t>
            </a:r>
            <a:r>
              <a:rPr lang="en-US" sz="1600" i="1" dirty="0">
                <a:solidFill>
                  <a:srgbClr val="FF0000"/>
                </a:solidFill>
              </a:rPr>
              <a:t>1,192 agricultural and livestock producers, from that 161 are women; </a:t>
            </a:r>
            <a:r>
              <a:rPr lang="en-US" sz="1600" i="1" dirty="0"/>
              <a:t>in the district of </a:t>
            </a:r>
            <a:r>
              <a:rPr lang="en-US" sz="1600" i="1" dirty="0" err="1"/>
              <a:t>Debe</a:t>
            </a:r>
            <a:r>
              <a:rPr lang="en-US" sz="1600" i="1" dirty="0"/>
              <a:t> there are </a:t>
            </a:r>
            <a:r>
              <a:rPr lang="en-US" sz="1600" i="1" dirty="0">
                <a:solidFill>
                  <a:srgbClr val="FF0000"/>
                </a:solidFill>
              </a:rPr>
              <a:t>460 farmers, including 62 women; </a:t>
            </a:r>
            <a:r>
              <a:rPr lang="en-US" sz="1600" i="1" dirty="0"/>
              <a:t>and in the district of Princes Town there are </a:t>
            </a:r>
            <a:r>
              <a:rPr lang="en-US" sz="1600" i="1" dirty="0">
                <a:solidFill>
                  <a:srgbClr val="FF0000"/>
                </a:solidFill>
              </a:rPr>
              <a:t>995 farmers, including 200 women.”</a:t>
            </a:r>
          </a:p>
        </p:txBody>
      </p:sp>
    </p:spTree>
    <p:extLst>
      <p:ext uri="{BB962C8B-B14F-4D97-AF65-F5344CB8AC3E}">
        <p14:creationId xmlns:p14="http://schemas.microsoft.com/office/powerpoint/2010/main" val="528642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322" y="193183"/>
            <a:ext cx="9293023" cy="723275"/>
          </a:xfrm>
          <a:prstGeom prst="rect">
            <a:avLst/>
          </a:prstGeom>
          <a:noFill/>
        </p:spPr>
        <p:txBody>
          <a:bodyPr wrap="square" rtlCol="0">
            <a:spAutoFit/>
          </a:bodyPr>
          <a:lstStyle/>
          <a:p>
            <a:r>
              <a:rPr lang="en-US" sz="2400" b="1" u="sng" dirty="0">
                <a:solidFill>
                  <a:srgbClr val="0070C0"/>
                </a:solidFill>
              </a:rPr>
              <a:t>C. Integrating gender into results framework</a:t>
            </a:r>
          </a:p>
          <a:p>
            <a:endParaRPr lang="en-US" sz="1700" i="1" dirty="0"/>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5" name="TextBox 4">
            <a:extLst>
              <a:ext uri="{FF2B5EF4-FFF2-40B4-BE49-F238E27FC236}">
                <a16:creationId xmlns:a16="http://schemas.microsoft.com/office/drawing/2014/main" id="{D802E51B-E2A0-3847-8775-EC9490A384FF}"/>
              </a:ext>
            </a:extLst>
          </p:cNvPr>
          <p:cNvSpPr txBox="1"/>
          <p:nvPr/>
        </p:nvSpPr>
        <p:spPr>
          <a:xfrm>
            <a:off x="363544" y="1155700"/>
            <a:ext cx="5598478" cy="3970318"/>
          </a:xfrm>
          <a:prstGeom prst="rect">
            <a:avLst/>
          </a:prstGeom>
          <a:noFill/>
        </p:spPr>
        <p:txBody>
          <a:bodyPr wrap="square" rtlCol="0">
            <a:spAutoFit/>
          </a:bodyPr>
          <a:lstStyle/>
          <a:p>
            <a:pPr algn="just"/>
            <a:r>
              <a:rPr lang="en-US" dirty="0"/>
              <a:t>A gender-responsive project/</a:t>
            </a:r>
            <a:r>
              <a:rPr lang="en-US" dirty="0" err="1"/>
              <a:t>programme</a:t>
            </a:r>
            <a:r>
              <a:rPr lang="en-US" dirty="0"/>
              <a:t> results measurement framework:</a:t>
            </a:r>
          </a:p>
          <a:p>
            <a:pPr algn="just"/>
            <a:endParaRPr lang="en-US" dirty="0"/>
          </a:p>
          <a:p>
            <a:pPr marL="285750" indent="-285750" algn="just">
              <a:buFontTx/>
              <a:buChar char="-"/>
            </a:pPr>
            <a:r>
              <a:rPr lang="en-US" dirty="0"/>
              <a:t>Gender-responsive SMART indicators</a:t>
            </a:r>
          </a:p>
          <a:p>
            <a:pPr marL="742950" lvl="1" indent="-285750" algn="just">
              <a:buFontTx/>
              <a:buChar char="-"/>
            </a:pPr>
            <a:r>
              <a:rPr lang="en-US" dirty="0"/>
              <a:t>Qualitative: </a:t>
            </a:r>
            <a:r>
              <a:rPr lang="en-US" dirty="0">
                <a:solidFill>
                  <a:srgbClr val="0070C0"/>
                </a:solidFill>
              </a:rPr>
              <a:t>Number of communities who perceive that they benefit from effective, climate-resilient watershed management activities</a:t>
            </a:r>
          </a:p>
          <a:p>
            <a:pPr lvl="1" algn="just"/>
            <a:endParaRPr lang="en-US" dirty="0"/>
          </a:p>
          <a:p>
            <a:pPr marL="742950" lvl="1" indent="-285750" algn="just">
              <a:buFontTx/>
              <a:buChar char="-"/>
            </a:pPr>
            <a:r>
              <a:rPr lang="en-US" dirty="0"/>
              <a:t>Quantitative: </a:t>
            </a:r>
            <a:r>
              <a:rPr lang="en-US" dirty="0">
                <a:solidFill>
                  <a:srgbClr val="0070C0"/>
                </a:solidFill>
              </a:rPr>
              <a:t>Proportion of women with improved access to financial resources (such as affordable loans) for climate-resilient products and services.</a:t>
            </a:r>
          </a:p>
          <a:p>
            <a:pPr marL="742950" lvl="1" indent="-285750" algn="just">
              <a:buFontTx/>
              <a:buChar char="-"/>
            </a:pPr>
            <a:endParaRPr lang="en-US" dirty="0"/>
          </a:p>
        </p:txBody>
      </p:sp>
      <p:graphicFrame>
        <p:nvGraphicFramePr>
          <p:cNvPr id="2" name="Diagram 1">
            <a:extLst>
              <a:ext uri="{FF2B5EF4-FFF2-40B4-BE49-F238E27FC236}">
                <a16:creationId xmlns:a16="http://schemas.microsoft.com/office/drawing/2014/main" id="{E597CA73-3869-CE47-8612-13F95C8B1349}"/>
              </a:ext>
            </a:extLst>
          </p:cNvPr>
          <p:cNvGraphicFramePr/>
          <p:nvPr>
            <p:extLst>
              <p:ext uri="{D42A27DB-BD31-4B8C-83A1-F6EECF244321}">
                <p14:modId xmlns:p14="http://schemas.microsoft.com/office/powerpoint/2010/main" val="2127701051"/>
              </p:ext>
            </p:extLst>
          </p:nvPr>
        </p:nvGraphicFramePr>
        <p:xfrm>
          <a:off x="6438900" y="1321469"/>
          <a:ext cx="5613400" cy="4774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DF4ABFE-04BA-F646-82CA-05810E87C0F0}"/>
              </a:ext>
            </a:extLst>
          </p:cNvPr>
          <p:cNvSpPr txBox="1"/>
          <p:nvPr/>
        </p:nvSpPr>
        <p:spPr>
          <a:xfrm>
            <a:off x="6855778" y="1321469"/>
            <a:ext cx="3976850" cy="400110"/>
          </a:xfrm>
          <a:prstGeom prst="rect">
            <a:avLst/>
          </a:prstGeom>
          <a:noFill/>
        </p:spPr>
        <p:txBody>
          <a:bodyPr wrap="square" rtlCol="0">
            <a:spAutoFit/>
          </a:bodyPr>
          <a:lstStyle/>
          <a:p>
            <a:r>
              <a:rPr lang="en-US" sz="2000" dirty="0"/>
              <a:t>Disaggregated data by:</a:t>
            </a:r>
          </a:p>
        </p:txBody>
      </p:sp>
    </p:spTree>
    <p:extLst>
      <p:ext uri="{BB962C8B-B14F-4D97-AF65-F5344CB8AC3E}">
        <p14:creationId xmlns:p14="http://schemas.microsoft.com/office/powerpoint/2010/main" val="2957843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322" y="193183"/>
            <a:ext cx="9293023" cy="723275"/>
          </a:xfrm>
          <a:prstGeom prst="rect">
            <a:avLst/>
          </a:prstGeom>
          <a:noFill/>
        </p:spPr>
        <p:txBody>
          <a:bodyPr wrap="square" rtlCol="0">
            <a:spAutoFit/>
          </a:bodyPr>
          <a:lstStyle/>
          <a:p>
            <a:r>
              <a:rPr lang="en-US" sz="2400" b="1" u="sng" dirty="0">
                <a:solidFill>
                  <a:srgbClr val="0070C0"/>
                </a:solidFill>
              </a:rPr>
              <a:t>D. Developing a Gender Action Plan</a:t>
            </a:r>
          </a:p>
          <a:p>
            <a:endParaRPr lang="en-US" sz="1700" i="1" dirty="0">
              <a:solidFill>
                <a:srgbClr val="0070C0"/>
              </a:solidFill>
            </a:endParaRP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4" name="Diagram 3">
            <a:extLst>
              <a:ext uri="{FF2B5EF4-FFF2-40B4-BE49-F238E27FC236}">
                <a16:creationId xmlns:a16="http://schemas.microsoft.com/office/drawing/2014/main" id="{E8F0BB21-A05A-D448-8519-9990A900A0FB}"/>
              </a:ext>
            </a:extLst>
          </p:cNvPr>
          <p:cNvGraphicFramePr/>
          <p:nvPr>
            <p:extLst>
              <p:ext uri="{D42A27DB-BD31-4B8C-83A1-F6EECF244321}">
                <p14:modId xmlns:p14="http://schemas.microsoft.com/office/powerpoint/2010/main" val="3000383801"/>
              </p:ext>
            </p:extLst>
          </p:nvPr>
        </p:nvGraphicFramePr>
        <p:xfrm>
          <a:off x="1058223" y="74341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6660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5253" y="286722"/>
            <a:ext cx="6349364" cy="461665"/>
          </a:xfrm>
          <a:prstGeom prst="rect">
            <a:avLst/>
          </a:prstGeom>
          <a:noFill/>
        </p:spPr>
        <p:txBody>
          <a:bodyPr wrap="square" rtlCol="0">
            <a:spAutoFit/>
          </a:bodyPr>
          <a:lstStyle/>
          <a:p>
            <a:r>
              <a:rPr lang="en-US" sz="2400" b="1" u="sng" dirty="0">
                <a:solidFill>
                  <a:srgbClr val="0070C0"/>
                </a:solidFill>
              </a:rPr>
              <a:t>Gender Action Plan - template</a:t>
            </a: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7" name="Table 6">
            <a:extLst>
              <a:ext uri="{FF2B5EF4-FFF2-40B4-BE49-F238E27FC236}">
                <a16:creationId xmlns:a16="http://schemas.microsoft.com/office/drawing/2014/main" id="{8D7F99C7-8A1B-F640-804C-5E12D0E866B3}"/>
              </a:ext>
            </a:extLst>
          </p:cNvPr>
          <p:cNvGraphicFramePr>
            <a:graphicFrameLocks noGrp="1"/>
          </p:cNvGraphicFramePr>
          <p:nvPr/>
        </p:nvGraphicFramePr>
        <p:xfrm>
          <a:off x="752475" y="945471"/>
          <a:ext cx="10777538" cy="5350803"/>
        </p:xfrm>
        <a:graphic>
          <a:graphicData uri="http://schemas.openxmlformats.org/drawingml/2006/table">
            <a:tbl>
              <a:tblPr firstRow="1" bandRow="1">
                <a:tableStyleId>{5C22544A-7EE6-4342-B048-85BDC9FD1C3A}</a:tableStyleId>
              </a:tblPr>
              <a:tblGrid>
                <a:gridCol w="1922984">
                  <a:extLst>
                    <a:ext uri="{9D8B030D-6E8A-4147-A177-3AD203B41FA5}">
                      <a16:colId xmlns:a16="http://schemas.microsoft.com/office/drawing/2014/main" val="4230922214"/>
                    </a:ext>
                  </a:extLst>
                </a:gridCol>
                <a:gridCol w="2751462">
                  <a:extLst>
                    <a:ext uri="{9D8B030D-6E8A-4147-A177-3AD203B41FA5}">
                      <a16:colId xmlns:a16="http://schemas.microsoft.com/office/drawing/2014/main" val="2374282501"/>
                    </a:ext>
                  </a:extLst>
                </a:gridCol>
                <a:gridCol w="1261719">
                  <a:extLst>
                    <a:ext uri="{9D8B030D-6E8A-4147-A177-3AD203B41FA5}">
                      <a16:colId xmlns:a16="http://schemas.microsoft.com/office/drawing/2014/main" val="1179906836"/>
                    </a:ext>
                  </a:extLst>
                </a:gridCol>
                <a:gridCol w="1413735">
                  <a:extLst>
                    <a:ext uri="{9D8B030D-6E8A-4147-A177-3AD203B41FA5}">
                      <a16:colId xmlns:a16="http://schemas.microsoft.com/office/drawing/2014/main" val="4072864747"/>
                    </a:ext>
                  </a:extLst>
                </a:gridCol>
                <a:gridCol w="1832472">
                  <a:extLst>
                    <a:ext uri="{9D8B030D-6E8A-4147-A177-3AD203B41FA5}">
                      <a16:colId xmlns:a16="http://schemas.microsoft.com/office/drawing/2014/main" val="2549365301"/>
                    </a:ext>
                  </a:extLst>
                </a:gridCol>
                <a:gridCol w="1595166">
                  <a:extLst>
                    <a:ext uri="{9D8B030D-6E8A-4147-A177-3AD203B41FA5}">
                      <a16:colId xmlns:a16="http://schemas.microsoft.com/office/drawing/2014/main" val="3017319000"/>
                    </a:ext>
                  </a:extLst>
                </a:gridCol>
              </a:tblGrid>
              <a:tr h="738471">
                <a:tc gridSpan="6">
                  <a:txBody>
                    <a:bodyPr/>
                    <a:lstStyle/>
                    <a:p>
                      <a:r>
                        <a:rPr lang="en-US" sz="1800" b="1" i="0" dirty="0">
                          <a:solidFill>
                            <a:schemeClr val="tx1"/>
                          </a:solidFill>
                        </a:rPr>
                        <a:t>Impact statement: </a:t>
                      </a:r>
                      <a:r>
                        <a:rPr lang="en-US" sz="1600" b="0" i="0" kern="1200" dirty="0">
                          <a:solidFill>
                            <a:schemeClr val="tx1"/>
                          </a:solidFill>
                          <a:effectLst/>
                          <a:latin typeface="+mn-lt"/>
                          <a:ea typeface="+mn-ea"/>
                          <a:cs typeface="+mn-cs"/>
                        </a:rPr>
                        <a:t>Increased food security for differentiated gender groups and gender sub-groups in the project/</a:t>
                      </a:r>
                      <a:r>
                        <a:rPr lang="en-US" sz="1600" b="0" i="0" kern="1200" dirty="0" err="1">
                          <a:solidFill>
                            <a:schemeClr val="tx1"/>
                          </a:solidFill>
                          <a:effectLst/>
                          <a:latin typeface="+mn-lt"/>
                          <a:ea typeface="+mn-ea"/>
                          <a:cs typeface="+mn-cs"/>
                        </a:rPr>
                        <a:t>programme</a:t>
                      </a:r>
                      <a:r>
                        <a:rPr lang="en-US" sz="1600" b="0" i="0" kern="1200" dirty="0">
                          <a:solidFill>
                            <a:schemeClr val="tx1"/>
                          </a:solidFill>
                          <a:effectLst/>
                          <a:latin typeface="+mn-lt"/>
                          <a:ea typeface="+mn-ea"/>
                          <a:cs typeface="+mn-cs"/>
                        </a:rPr>
                        <a:t> area through better access to improved climate-resilient agricultural inputs and extension services</a:t>
                      </a:r>
                      <a:r>
                        <a:rPr lang="en-US" sz="1600" b="0" i="0" dirty="0">
                          <a:solidFill>
                            <a:schemeClr val="tx1"/>
                          </a:solidFill>
                          <a:effectLst/>
                        </a:rPr>
                        <a:t> </a:t>
                      </a:r>
                      <a:endParaRPr lang="en-US" sz="1600" b="0" i="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26320415"/>
                  </a:ext>
                </a:extLst>
              </a:tr>
              <a:tr h="738471">
                <a:tc gridSpan="6">
                  <a:txBody>
                    <a:bodyPr/>
                    <a:lstStyle/>
                    <a:p>
                      <a:r>
                        <a:rPr lang="en-US" b="1" i="0" dirty="0">
                          <a:solidFill>
                            <a:schemeClr val="tx1"/>
                          </a:solidFill>
                        </a:rPr>
                        <a:t>Outcome statement: </a:t>
                      </a:r>
                      <a:r>
                        <a:rPr lang="en-US" sz="1600" i="0" kern="1200" dirty="0">
                          <a:solidFill>
                            <a:schemeClr val="dk1"/>
                          </a:solidFill>
                          <a:effectLst/>
                          <a:latin typeface="+mn-lt"/>
                          <a:ea typeface="+mn-ea"/>
                          <a:cs typeface="+mn-cs"/>
                        </a:rPr>
                        <a:t>An estimated X number/increased percentage (against a baseline) of female subsistence farmers have improved their agricultural productivity in a climate-resilient way, taking into account traditional local and indigenous knowledge.</a:t>
                      </a:r>
                      <a:r>
                        <a:rPr lang="en-US" sz="1600" i="0" dirty="0">
                          <a:effectLst/>
                        </a:rPr>
                        <a:t> </a:t>
                      </a:r>
                      <a:endParaRPr lang="en-US" sz="1600" b="0" i="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36185447"/>
                  </a:ext>
                </a:extLst>
              </a:tr>
              <a:tr h="738471">
                <a:tc gridSpan="6">
                  <a:txBody>
                    <a:bodyPr/>
                    <a:lstStyle/>
                    <a:p>
                      <a:r>
                        <a:rPr lang="en-US" sz="1800" b="1" dirty="0">
                          <a:solidFill>
                            <a:schemeClr val="tx1"/>
                          </a:solidFill>
                        </a:rPr>
                        <a:t>Output(s) statement: </a:t>
                      </a:r>
                      <a:r>
                        <a:rPr lang="en-US" sz="1600" i="0" kern="1200" dirty="0">
                          <a:solidFill>
                            <a:schemeClr val="dk1"/>
                          </a:solidFill>
                          <a:effectLst/>
                          <a:latin typeface="+mn-lt"/>
                          <a:ea typeface="+mn-ea"/>
                          <a:cs typeface="+mn-cs"/>
                        </a:rPr>
                        <a:t>Indigenous female subsistence farmers in the project/</a:t>
                      </a:r>
                      <a:r>
                        <a:rPr lang="en-US" sz="1600" i="0" kern="1200" dirty="0" err="1">
                          <a:solidFill>
                            <a:schemeClr val="dk1"/>
                          </a:solidFill>
                          <a:effectLst/>
                          <a:latin typeface="+mn-lt"/>
                          <a:ea typeface="+mn-ea"/>
                          <a:cs typeface="+mn-cs"/>
                        </a:rPr>
                        <a:t>programme</a:t>
                      </a:r>
                      <a:r>
                        <a:rPr lang="en-US" sz="1600" i="0" kern="1200" dirty="0">
                          <a:solidFill>
                            <a:schemeClr val="dk1"/>
                          </a:solidFill>
                          <a:effectLst/>
                          <a:latin typeface="+mn-lt"/>
                          <a:ea typeface="+mn-ea"/>
                          <a:cs typeface="+mn-cs"/>
                        </a:rPr>
                        <a:t> area with improved access to climate-resilient agricultural inputs and extension services </a:t>
                      </a:r>
                      <a:endParaRPr lang="en-US" sz="1600" b="0" i="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0564749"/>
                  </a:ext>
                </a:extLst>
              </a:tr>
              <a:tr h="375612">
                <a:tc>
                  <a:txBody>
                    <a:bodyPr/>
                    <a:lstStyle/>
                    <a:p>
                      <a:r>
                        <a:rPr lang="en-US" b="1" dirty="0">
                          <a:solidFill>
                            <a:schemeClr val="tx1"/>
                          </a:solidFill>
                        </a:rPr>
                        <a:t>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1" dirty="0">
                          <a:solidFill>
                            <a:schemeClr val="tx1"/>
                          </a:solidFill>
                        </a:rPr>
                        <a:t>Indicator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1" dirty="0">
                          <a:solidFill>
                            <a:schemeClr val="tx1"/>
                          </a:solidFill>
                        </a:rPr>
                        <a:t>Target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1" dirty="0">
                          <a:solidFill>
                            <a:schemeClr val="tx1"/>
                          </a:solidFill>
                        </a:rPr>
                        <a:t>Timeline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1" dirty="0">
                          <a:solidFill>
                            <a:schemeClr val="tx1"/>
                          </a:solidFill>
                        </a:rPr>
                        <a:t>Responsibility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1" dirty="0">
                          <a:solidFill>
                            <a:schemeClr val="tx1"/>
                          </a:solidFill>
                        </a:rPr>
                        <a:t>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1150263"/>
                  </a:ext>
                </a:extLst>
              </a:tr>
              <a:tr h="3889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Outreach and awareness activities on climate-resilient agriculture target indigenous women </a:t>
                      </a:r>
                    </a:p>
                    <a:p>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5 new activities per year with the goal to reach 160 indigenous women (30% of which are from female headed households and other vulnerable sub-groups (e.g. widowed, minorities, disabled, the elderly) in total (baseline at implementation start: 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kern="1200" dirty="0">
                          <a:solidFill>
                            <a:schemeClr val="dk1"/>
                          </a:solidFill>
                          <a:effectLst/>
                          <a:latin typeface="+mn-lt"/>
                          <a:ea typeface="+mn-ea"/>
                          <a:cs typeface="+mn-cs"/>
                        </a:rPr>
                        <a:t>Expected number of indigenous women reached by project mid-term: 80</a:t>
                      </a:r>
                      <a:r>
                        <a:rPr lang="en-US" sz="1600" dirty="0">
                          <a:effectLst/>
                        </a:rPr>
                        <a:t> </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dirty="0">
                          <a:solidFill>
                            <a:schemeClr val="tx1"/>
                          </a:solidFill>
                        </a:rPr>
                        <a:t>Start by year 1</a:t>
                      </a:r>
                    </a:p>
                    <a:p>
                      <a:r>
                        <a:rPr lang="en-US" sz="1600" b="0" dirty="0">
                          <a:solidFill>
                            <a:schemeClr val="tx1"/>
                          </a:solidFill>
                        </a:rPr>
                        <a:t>Complete by year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dirty="0">
                          <a:solidFill>
                            <a:schemeClr val="tx1"/>
                          </a:solidFill>
                        </a:rPr>
                        <a:t>Executing Entity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dirty="0">
                          <a:solidFill>
                            <a:schemeClr val="tx1"/>
                          </a:solidFill>
                        </a:rPr>
                        <a:t>US$ 20,000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7797576"/>
                  </a:ext>
                </a:extLst>
              </a:tr>
            </a:tbl>
          </a:graphicData>
        </a:graphic>
      </p:graphicFrame>
    </p:spTree>
    <p:extLst>
      <p:ext uri="{BB962C8B-B14F-4D97-AF65-F5344CB8AC3E}">
        <p14:creationId xmlns:p14="http://schemas.microsoft.com/office/powerpoint/2010/main" val="1470465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322" y="193183"/>
            <a:ext cx="9293023" cy="723275"/>
          </a:xfrm>
          <a:prstGeom prst="rect">
            <a:avLst/>
          </a:prstGeom>
          <a:noFill/>
        </p:spPr>
        <p:txBody>
          <a:bodyPr wrap="square" rtlCol="0">
            <a:spAutoFit/>
          </a:bodyPr>
          <a:lstStyle/>
          <a:p>
            <a:r>
              <a:rPr lang="en-US" sz="2400" b="1" u="sng" dirty="0">
                <a:solidFill>
                  <a:srgbClr val="0070C0"/>
                </a:solidFill>
              </a:rPr>
              <a:t>D. Developing a Gender Action Plan</a:t>
            </a:r>
          </a:p>
          <a:p>
            <a:endParaRPr lang="en-US" sz="1700" i="1" dirty="0">
              <a:solidFill>
                <a:srgbClr val="0070C0"/>
              </a:solidFill>
            </a:endParaRP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2" name="TextBox 1">
            <a:extLst>
              <a:ext uri="{FF2B5EF4-FFF2-40B4-BE49-F238E27FC236}">
                <a16:creationId xmlns:a16="http://schemas.microsoft.com/office/drawing/2014/main" id="{DC277189-6EA6-3242-B0AD-BEC089A07729}"/>
              </a:ext>
            </a:extLst>
          </p:cNvPr>
          <p:cNvSpPr txBox="1"/>
          <p:nvPr/>
        </p:nvSpPr>
        <p:spPr>
          <a:xfrm>
            <a:off x="528638" y="916458"/>
            <a:ext cx="9529762" cy="5262979"/>
          </a:xfrm>
          <a:prstGeom prst="rect">
            <a:avLst/>
          </a:prstGeom>
          <a:noFill/>
        </p:spPr>
        <p:txBody>
          <a:bodyPr wrap="square" rtlCol="0">
            <a:spAutoFit/>
          </a:bodyPr>
          <a:lstStyle/>
          <a:p>
            <a:endParaRPr lang="en-US" dirty="0"/>
          </a:p>
          <a:p>
            <a:r>
              <a:rPr lang="en-US" sz="2000" b="1" dirty="0">
                <a:solidFill>
                  <a:srgbClr val="FF0000"/>
                </a:solidFill>
              </a:rPr>
              <a:t>Good practices </a:t>
            </a:r>
            <a:r>
              <a:rPr lang="en-US" sz="2000" dirty="0"/>
              <a:t>to promote gender equality within projects:</a:t>
            </a:r>
          </a:p>
          <a:p>
            <a:endParaRPr lang="en-US" sz="2000" dirty="0"/>
          </a:p>
          <a:p>
            <a:pPr marL="285750" indent="-285750">
              <a:buFont typeface="Arial" panose="020B0604020202020204" pitchFamily="34" charset="0"/>
              <a:buChar char="•"/>
            </a:pPr>
            <a:r>
              <a:rPr lang="en-US" sz="2000" dirty="0"/>
              <a:t>Fostering women’s access to finance/loans to ensure income and develop businesses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Strengthening women’s participation and decision-making through establishment of quotas or women’s associations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Engaging men and communities to support social norms that empower women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Improving information and capacities for women’s resilience through extension services/trainings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Gender awareness trainings/methodologies to build capacities at local organizations and institutions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26522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613" y="138545"/>
            <a:ext cx="9680951" cy="5986254"/>
          </a:xfrm>
          <a:prstGeom prst="rect">
            <a:avLst/>
          </a:prstGeom>
          <a:noFill/>
        </p:spPr>
        <p:txBody>
          <a:bodyPr wrap="square" rtlCol="0">
            <a:spAutoFit/>
          </a:bodyPr>
          <a:lstStyle/>
          <a:p>
            <a:r>
              <a:rPr lang="en-US" sz="2400" b="1" u="sng" dirty="0">
                <a:solidFill>
                  <a:srgbClr val="0070C0"/>
                </a:solidFill>
              </a:rPr>
              <a:t>Gender Action Plan – example 1</a:t>
            </a:r>
          </a:p>
          <a:p>
            <a:endParaRPr lang="en-US" sz="1700" i="1" dirty="0"/>
          </a:p>
          <a:p>
            <a:r>
              <a:rPr lang="en-US" i="1" dirty="0">
                <a:solidFill>
                  <a:srgbClr val="00B050"/>
                </a:solidFill>
              </a:rPr>
              <a:t>Source: “Increasing the Resilience of Vulnerable Populations in Costa Rica by Scaling up Adapta2+” in Costa Rica [IE: </a:t>
            </a:r>
            <a:r>
              <a:rPr lang="en-US" i="1" dirty="0" err="1">
                <a:solidFill>
                  <a:srgbClr val="00B050"/>
                </a:solidFill>
              </a:rPr>
              <a:t>Fundecooperación</a:t>
            </a:r>
            <a:r>
              <a:rPr lang="en-US" i="1" dirty="0">
                <a:solidFill>
                  <a:srgbClr val="00B050"/>
                </a:solidFill>
              </a:rPr>
              <a:t> para el </a:t>
            </a:r>
            <a:r>
              <a:rPr lang="en-US" i="1" dirty="0" err="1">
                <a:solidFill>
                  <a:srgbClr val="00B050"/>
                </a:solidFill>
              </a:rPr>
              <a:t>Desarrollo</a:t>
            </a:r>
            <a:r>
              <a:rPr lang="en-US" i="1" dirty="0">
                <a:solidFill>
                  <a:srgbClr val="00B050"/>
                </a:solidFill>
              </a:rPr>
              <a:t> </a:t>
            </a:r>
            <a:r>
              <a:rPr lang="en-US" i="1" dirty="0" err="1">
                <a:solidFill>
                  <a:srgbClr val="00B050"/>
                </a:solidFill>
              </a:rPr>
              <a:t>Sostenible</a:t>
            </a:r>
            <a:r>
              <a:rPr lang="en-US" i="1" dirty="0">
                <a:solidFill>
                  <a:srgbClr val="00B050"/>
                </a:solidFill>
              </a:rPr>
              <a:t>]</a:t>
            </a:r>
          </a:p>
          <a:p>
            <a:endParaRPr lang="en-US" dirty="0"/>
          </a:p>
          <a:p>
            <a:pPr marL="285750" indent="-285750">
              <a:buFont typeface="Wingdings" pitchFamily="2" charset="2"/>
              <a:buChar char="ü"/>
            </a:pPr>
            <a:r>
              <a:rPr lang="en-US" dirty="0"/>
              <a:t>The Gender Assessment is based on the findings of stakeholder consultation, which included 45% of women. Additionally, the consultation process adopted an intersectional approach, by focusing not only on women, but also indigenous groups, farmers’ organizations and rural communities.</a:t>
            </a:r>
          </a:p>
          <a:p>
            <a:pPr marL="285750" indent="-285750">
              <a:buFont typeface="Wingdings" pitchFamily="2" charset="2"/>
              <a:buChar char="ü"/>
            </a:pPr>
            <a:r>
              <a:rPr lang="en-US" dirty="0"/>
              <a:t>Participants identified gender equity gaps by pointing out issues where women are at a disadvantage. The main social conditions of exposure to climate change for the regions identified by participants include: Families living in poverty, female-headed households, dependent family members, Women more exposed to unemployment, indigenous communities, and COVID-19. </a:t>
            </a:r>
          </a:p>
          <a:p>
            <a:pPr marL="285750" indent="-285750">
              <a:buFont typeface="Wingdings" pitchFamily="2" charset="2"/>
              <a:buChar char="ü"/>
            </a:pPr>
            <a:r>
              <a:rPr lang="en-US" dirty="0"/>
              <a:t>Based on the gender assessment, a series of recommendations were provided, with additional contributions from the PIEG Technical Secretariat, in order to contribute to the reduction of gender gaps in climate change projects and programs supported by the institution.</a:t>
            </a:r>
          </a:p>
          <a:p>
            <a:pPr marL="285750" indent="-285750">
              <a:buFont typeface="Wingdings" pitchFamily="2" charset="2"/>
              <a:buChar char="ü"/>
            </a:pPr>
            <a:r>
              <a:rPr lang="en-US" dirty="0"/>
              <a:t>The Gender Action Plan included a map of institutional actors by sector, identifying those public institutions responsible for adopting the gender perspective and actions recommended by the Plan.</a:t>
            </a: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Tree>
    <p:extLst>
      <p:ext uri="{BB962C8B-B14F-4D97-AF65-F5344CB8AC3E}">
        <p14:creationId xmlns:p14="http://schemas.microsoft.com/office/powerpoint/2010/main" val="4122050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322" y="-1"/>
            <a:ext cx="11551314" cy="1554272"/>
          </a:xfrm>
          <a:prstGeom prst="rect">
            <a:avLst/>
          </a:prstGeom>
          <a:noFill/>
        </p:spPr>
        <p:txBody>
          <a:bodyPr wrap="square" rtlCol="0">
            <a:spAutoFit/>
          </a:bodyPr>
          <a:lstStyle/>
          <a:p>
            <a:r>
              <a:rPr lang="en-US" sz="2400" b="1" u="sng" dirty="0">
                <a:solidFill>
                  <a:srgbClr val="0070C0"/>
                </a:solidFill>
              </a:rPr>
              <a:t>Gender Action Plan – example 1</a:t>
            </a:r>
          </a:p>
          <a:p>
            <a:r>
              <a:rPr lang="en-US" i="1" dirty="0">
                <a:solidFill>
                  <a:srgbClr val="00B050"/>
                </a:solidFill>
              </a:rPr>
              <a:t>Source: “Increasing the Resilience of Vulnerable Populations in Costa Rica by Scaling up </a:t>
            </a:r>
          </a:p>
          <a:p>
            <a:r>
              <a:rPr lang="en-US" i="1" dirty="0">
                <a:solidFill>
                  <a:srgbClr val="00B050"/>
                </a:solidFill>
              </a:rPr>
              <a:t>Adapta2+” in Costa Rica [IE: </a:t>
            </a:r>
            <a:r>
              <a:rPr lang="en-US" i="1" dirty="0" err="1">
                <a:solidFill>
                  <a:srgbClr val="00B050"/>
                </a:solidFill>
              </a:rPr>
              <a:t>Fundecooperación</a:t>
            </a:r>
            <a:r>
              <a:rPr lang="en-US" i="1" dirty="0">
                <a:solidFill>
                  <a:srgbClr val="00B050"/>
                </a:solidFill>
              </a:rPr>
              <a:t> para el </a:t>
            </a:r>
            <a:r>
              <a:rPr lang="en-US" i="1" dirty="0" err="1">
                <a:solidFill>
                  <a:srgbClr val="00B050"/>
                </a:solidFill>
              </a:rPr>
              <a:t>Desarrollo</a:t>
            </a:r>
            <a:r>
              <a:rPr lang="en-US" i="1" dirty="0">
                <a:solidFill>
                  <a:srgbClr val="00B050"/>
                </a:solidFill>
              </a:rPr>
              <a:t> </a:t>
            </a:r>
            <a:r>
              <a:rPr lang="en-US" i="1" dirty="0" err="1">
                <a:solidFill>
                  <a:srgbClr val="00B050"/>
                </a:solidFill>
              </a:rPr>
              <a:t>Sostenible</a:t>
            </a:r>
            <a:r>
              <a:rPr lang="en-US" i="1" dirty="0">
                <a:solidFill>
                  <a:srgbClr val="00B050"/>
                </a:solidFill>
              </a:rPr>
              <a:t>]</a:t>
            </a:r>
            <a:endParaRPr lang="en-US" sz="2400" b="1" u="sng" dirty="0"/>
          </a:p>
          <a:p>
            <a:endParaRPr lang="en-US" sz="1700" i="1" dirty="0"/>
          </a:p>
          <a:p>
            <a:pPr marL="285750" indent="-285750">
              <a:buFont typeface="Wingdings" pitchFamily="2" charset="2"/>
              <a:buChar char="ü"/>
            </a:pPr>
            <a:r>
              <a:rPr lang="en-US" dirty="0"/>
              <a:t>Based on the recommendation, the project developed the following Gender Action Plan:</a:t>
            </a:r>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2" name="Table 1">
            <a:extLst>
              <a:ext uri="{FF2B5EF4-FFF2-40B4-BE49-F238E27FC236}">
                <a16:creationId xmlns:a16="http://schemas.microsoft.com/office/drawing/2014/main" id="{6AE5227D-E997-B64A-9146-188C8CD54EB6}"/>
              </a:ext>
            </a:extLst>
          </p:cNvPr>
          <p:cNvGraphicFramePr>
            <a:graphicFrameLocks noGrp="1"/>
          </p:cNvGraphicFramePr>
          <p:nvPr>
            <p:extLst>
              <p:ext uri="{D42A27DB-BD31-4B8C-83A1-F6EECF244321}">
                <p14:modId xmlns:p14="http://schemas.microsoft.com/office/powerpoint/2010/main" val="1033042892"/>
              </p:ext>
            </p:extLst>
          </p:nvPr>
        </p:nvGraphicFramePr>
        <p:xfrm>
          <a:off x="294322" y="1572602"/>
          <a:ext cx="11786841" cy="5285398"/>
        </p:xfrm>
        <a:graphic>
          <a:graphicData uri="http://schemas.openxmlformats.org/drawingml/2006/table">
            <a:tbl>
              <a:tblPr firstRow="1" bandRow="1">
                <a:tableStyleId>{5C22544A-7EE6-4342-B048-85BDC9FD1C3A}</a:tableStyleId>
              </a:tblPr>
              <a:tblGrid>
                <a:gridCol w="2363153">
                  <a:extLst>
                    <a:ext uri="{9D8B030D-6E8A-4147-A177-3AD203B41FA5}">
                      <a16:colId xmlns:a16="http://schemas.microsoft.com/office/drawing/2014/main" val="3216210945"/>
                    </a:ext>
                  </a:extLst>
                </a:gridCol>
                <a:gridCol w="9423688">
                  <a:extLst>
                    <a:ext uri="{9D8B030D-6E8A-4147-A177-3AD203B41FA5}">
                      <a16:colId xmlns:a16="http://schemas.microsoft.com/office/drawing/2014/main" val="191832551"/>
                    </a:ext>
                  </a:extLst>
                </a:gridCol>
              </a:tblGrid>
              <a:tr h="587890">
                <a:tc>
                  <a:txBody>
                    <a:bodyPr/>
                    <a:lstStyle/>
                    <a:p>
                      <a:r>
                        <a:rPr lang="en-US" dirty="0"/>
                        <a:t>Approaches for Action</a:t>
                      </a:r>
                    </a:p>
                  </a:txBody>
                  <a:tcPr/>
                </a:tc>
                <a:tc>
                  <a:txBody>
                    <a:bodyPr/>
                    <a:lstStyle/>
                    <a:p>
                      <a:r>
                        <a:rPr lang="en-US" dirty="0"/>
                        <a:t>Objectives</a:t>
                      </a:r>
                    </a:p>
                  </a:txBody>
                  <a:tcPr/>
                </a:tc>
                <a:extLst>
                  <a:ext uri="{0D108BD9-81ED-4DB2-BD59-A6C34878D82A}">
                    <a16:rowId xmlns:a16="http://schemas.microsoft.com/office/drawing/2014/main" val="3887463273"/>
                  </a:ext>
                </a:extLst>
              </a:tr>
              <a:tr h="755859">
                <a:tc>
                  <a:txBody>
                    <a:bodyPr/>
                    <a:lstStyle/>
                    <a:p>
                      <a:r>
                        <a:rPr lang="en-US" sz="1600" dirty="0"/>
                        <a:t>Affirmative actions for GE</a:t>
                      </a:r>
                    </a:p>
                  </a:txBody>
                  <a:tcPr/>
                </a:tc>
                <a:tc>
                  <a:txBody>
                    <a:bodyPr/>
                    <a:lstStyle/>
                    <a:p>
                      <a:r>
                        <a:rPr lang="en-US" sz="1600" dirty="0"/>
                        <a:t>Ensure that institutions integrate the intersectional gender perspective through responsive and transformative gender initiatives; ensure the effective participation of women in their diversity in decision-making spaces for climate action.</a:t>
                      </a:r>
                    </a:p>
                  </a:txBody>
                  <a:tcPr/>
                </a:tc>
                <a:extLst>
                  <a:ext uri="{0D108BD9-81ED-4DB2-BD59-A6C34878D82A}">
                    <a16:rowId xmlns:a16="http://schemas.microsoft.com/office/drawing/2014/main" val="435311625"/>
                  </a:ext>
                </a:extLst>
              </a:tr>
              <a:tr h="1063695">
                <a:tc>
                  <a:txBody>
                    <a:bodyPr/>
                    <a:lstStyle/>
                    <a:p>
                      <a:r>
                        <a:rPr lang="en-US" sz="1600" dirty="0"/>
                        <a:t>Capacity building</a:t>
                      </a:r>
                    </a:p>
                  </a:txBody>
                  <a:tcPr/>
                </a:tc>
                <a:tc>
                  <a:txBody>
                    <a:bodyPr/>
                    <a:lstStyle/>
                    <a:p>
                      <a:r>
                        <a:rPr lang="en-US" sz="1600" dirty="0"/>
                        <a:t>Strengthen institutional capacities to accelerate actions in favor of gender equality in the face of the climate crisis; establish alliances between institutions that provide recognition of the capacities, experiences and knowledge of women in their diversity, focused on the development of sustainable productive activities and innovative techniques based on climate action. </a:t>
                      </a:r>
                    </a:p>
                  </a:txBody>
                  <a:tcPr/>
                </a:tc>
                <a:extLst>
                  <a:ext uri="{0D108BD9-81ED-4DB2-BD59-A6C34878D82A}">
                    <a16:rowId xmlns:a16="http://schemas.microsoft.com/office/drawing/2014/main" val="442385785"/>
                  </a:ext>
                </a:extLst>
              </a:tr>
              <a:tr h="979817">
                <a:tc>
                  <a:txBody>
                    <a:bodyPr/>
                    <a:lstStyle/>
                    <a:p>
                      <a:r>
                        <a:rPr lang="en-US" sz="1600" dirty="0"/>
                        <a:t>Promoting employability and strengthening women’s economic autonomy</a:t>
                      </a:r>
                    </a:p>
                  </a:txBody>
                  <a:tcPr/>
                </a:tc>
                <a:tc>
                  <a:txBody>
                    <a:bodyPr/>
                    <a:lstStyle/>
                    <a:p>
                      <a:r>
                        <a:rPr lang="en-US" sz="1600" dirty="0"/>
                        <a:t>Ensure partnerships between institutions that facilitate technical advice to improve conditions and access to employability opportunities and the promotion of financial solutions for projects led by women in their diversity, focused on climate action for their economic autonomy</a:t>
                      </a:r>
                    </a:p>
                  </a:txBody>
                  <a:tcPr/>
                </a:tc>
                <a:extLst>
                  <a:ext uri="{0D108BD9-81ED-4DB2-BD59-A6C34878D82A}">
                    <a16:rowId xmlns:a16="http://schemas.microsoft.com/office/drawing/2014/main" val="3490098131"/>
                  </a:ext>
                </a:extLst>
              </a:tr>
              <a:tr h="75585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Climate risk management</a:t>
                      </a:r>
                    </a:p>
                  </a:txBody>
                  <a:tcPr/>
                </a:tc>
                <a:tc>
                  <a:txBody>
                    <a:bodyPr/>
                    <a:lstStyle/>
                    <a:p>
                      <a:r>
                        <a:rPr lang="en-US" sz="1600" dirty="0"/>
                        <a:t>Ensure that women in their diversity have tools and information to increase their resilience to the climate crisis and improve institutional and community conditions for gender-responsive integrated risk management</a:t>
                      </a:r>
                    </a:p>
                  </a:txBody>
                  <a:tcPr/>
                </a:tc>
                <a:extLst>
                  <a:ext uri="{0D108BD9-81ED-4DB2-BD59-A6C34878D82A}">
                    <a16:rowId xmlns:a16="http://schemas.microsoft.com/office/drawing/2014/main" val="392406623"/>
                  </a:ext>
                </a:extLst>
              </a:tr>
              <a:tr h="865798">
                <a:tc>
                  <a:txBody>
                    <a:bodyPr/>
                    <a:lstStyle/>
                    <a:p>
                      <a:r>
                        <a:rPr lang="en-US" sz="1600" dirty="0"/>
                        <a:t>Knowledge management</a:t>
                      </a:r>
                    </a:p>
                  </a:txBody>
                  <a:tcPr/>
                </a:tc>
                <a:tc>
                  <a:txBody>
                    <a:bodyPr/>
                    <a:lstStyle/>
                    <a:p>
                      <a:r>
                        <a:rPr lang="en-US" sz="1600" dirty="0"/>
                        <a:t>Advance in the development of statistical and information gathering instruments that incorporate a cross-sectional gender perspective to systematize, analyze and make visible the differentiated impacts of the climate crisis on women in their diversity for national and municipal decision making.</a:t>
                      </a:r>
                    </a:p>
                  </a:txBody>
                  <a:tcPr/>
                </a:tc>
                <a:extLst>
                  <a:ext uri="{0D108BD9-81ED-4DB2-BD59-A6C34878D82A}">
                    <a16:rowId xmlns:a16="http://schemas.microsoft.com/office/drawing/2014/main" val="3374021812"/>
                  </a:ext>
                </a:extLst>
              </a:tr>
            </a:tbl>
          </a:graphicData>
        </a:graphic>
      </p:graphicFrame>
    </p:spTree>
    <p:extLst>
      <p:ext uri="{BB962C8B-B14F-4D97-AF65-F5344CB8AC3E}">
        <p14:creationId xmlns:p14="http://schemas.microsoft.com/office/powerpoint/2010/main" val="1647844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613" y="138545"/>
            <a:ext cx="9680951" cy="2108269"/>
          </a:xfrm>
          <a:prstGeom prst="rect">
            <a:avLst/>
          </a:prstGeom>
          <a:noFill/>
        </p:spPr>
        <p:txBody>
          <a:bodyPr wrap="square" rtlCol="0">
            <a:spAutoFit/>
          </a:bodyPr>
          <a:lstStyle/>
          <a:p>
            <a:r>
              <a:rPr lang="en-US" sz="2400" b="1" u="sng" dirty="0">
                <a:solidFill>
                  <a:srgbClr val="0070C0"/>
                </a:solidFill>
              </a:rPr>
              <a:t>Gender Action Plan – example 2</a:t>
            </a:r>
          </a:p>
          <a:p>
            <a:endParaRPr lang="en-US" sz="1700" i="1" dirty="0"/>
          </a:p>
          <a:p>
            <a:r>
              <a:rPr lang="en-US" i="1" dirty="0">
                <a:solidFill>
                  <a:srgbClr val="00B050"/>
                </a:solidFill>
              </a:rPr>
              <a:t>Source: “Use of Nature-based Solutions to Increase Resilience to Extreme Climate Events in the Atlantic Region of Central America” in Belize, Guatemala, Honduras [IE: CABEI]</a:t>
            </a:r>
            <a:r>
              <a:rPr lang="en-US" i="1" dirty="0">
                <a:solidFill>
                  <a:srgbClr val="00B050"/>
                </a:solidFill>
                <a:highlight>
                  <a:srgbClr val="FFFF00"/>
                </a:highlight>
              </a:rPr>
              <a:t> </a:t>
            </a:r>
          </a:p>
          <a:p>
            <a:endParaRPr lang="en-US" dirty="0">
              <a:solidFill>
                <a:srgbClr val="00B050"/>
              </a:solidFill>
            </a:endParaRPr>
          </a:p>
          <a:p>
            <a:endParaRPr lang="en-US" dirty="0"/>
          </a:p>
          <a:p>
            <a:endParaRPr lang="en-US" dirty="0"/>
          </a:p>
        </p:txBody>
      </p:sp>
      <p:pic>
        <p:nvPicPr>
          <p:cNvPr id="6" name="Picture 5">
            <a:extLst>
              <a:ext uri="{FF2B5EF4-FFF2-40B4-BE49-F238E27FC236}">
                <a16:creationId xmlns:a16="http://schemas.microsoft.com/office/drawing/2014/main" id="{CC1DDA59-1A2A-4AEE-8C58-45F59175B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2" name="Table 1">
            <a:extLst>
              <a:ext uri="{FF2B5EF4-FFF2-40B4-BE49-F238E27FC236}">
                <a16:creationId xmlns:a16="http://schemas.microsoft.com/office/drawing/2014/main" id="{116B7E77-5C0C-5F4F-9AED-B855DCECF9C7}"/>
              </a:ext>
            </a:extLst>
          </p:cNvPr>
          <p:cNvGraphicFramePr>
            <a:graphicFrameLocks noGrp="1"/>
          </p:cNvGraphicFramePr>
          <p:nvPr>
            <p:extLst>
              <p:ext uri="{D42A27DB-BD31-4B8C-83A1-F6EECF244321}">
                <p14:modId xmlns:p14="http://schemas.microsoft.com/office/powerpoint/2010/main" val="3979005053"/>
              </p:ext>
            </p:extLst>
          </p:nvPr>
        </p:nvGraphicFramePr>
        <p:xfrm>
          <a:off x="688108" y="1654847"/>
          <a:ext cx="10894290" cy="4807682"/>
        </p:xfrm>
        <a:graphic>
          <a:graphicData uri="http://schemas.openxmlformats.org/drawingml/2006/table">
            <a:tbl>
              <a:tblPr firstRow="1" bandRow="1">
                <a:tableStyleId>{5C22544A-7EE6-4342-B048-85BDC9FD1C3A}</a:tableStyleId>
              </a:tblPr>
              <a:tblGrid>
                <a:gridCol w="2456874">
                  <a:extLst>
                    <a:ext uri="{9D8B030D-6E8A-4147-A177-3AD203B41FA5}">
                      <a16:colId xmlns:a16="http://schemas.microsoft.com/office/drawing/2014/main" val="2121965922"/>
                    </a:ext>
                  </a:extLst>
                </a:gridCol>
                <a:gridCol w="2895600">
                  <a:extLst>
                    <a:ext uri="{9D8B030D-6E8A-4147-A177-3AD203B41FA5}">
                      <a16:colId xmlns:a16="http://schemas.microsoft.com/office/drawing/2014/main" val="3271573984"/>
                    </a:ext>
                  </a:extLst>
                </a:gridCol>
                <a:gridCol w="1704109">
                  <a:extLst>
                    <a:ext uri="{9D8B030D-6E8A-4147-A177-3AD203B41FA5}">
                      <a16:colId xmlns:a16="http://schemas.microsoft.com/office/drawing/2014/main" val="4256602451"/>
                    </a:ext>
                  </a:extLst>
                </a:gridCol>
                <a:gridCol w="2189018">
                  <a:extLst>
                    <a:ext uri="{9D8B030D-6E8A-4147-A177-3AD203B41FA5}">
                      <a16:colId xmlns:a16="http://schemas.microsoft.com/office/drawing/2014/main" val="2830047382"/>
                    </a:ext>
                  </a:extLst>
                </a:gridCol>
                <a:gridCol w="1648689">
                  <a:extLst>
                    <a:ext uri="{9D8B030D-6E8A-4147-A177-3AD203B41FA5}">
                      <a16:colId xmlns:a16="http://schemas.microsoft.com/office/drawing/2014/main" val="2671791997"/>
                    </a:ext>
                  </a:extLst>
                </a:gridCol>
              </a:tblGrid>
              <a:tr h="906242">
                <a:tc>
                  <a:txBody>
                    <a:bodyPr/>
                    <a:lstStyle/>
                    <a:p>
                      <a:r>
                        <a:rPr lang="en-US" sz="1700" dirty="0"/>
                        <a:t>Conclusions from the GA</a:t>
                      </a:r>
                    </a:p>
                  </a:txBody>
                  <a:tcPr/>
                </a:tc>
                <a:tc>
                  <a:txBody>
                    <a:bodyPr/>
                    <a:lstStyle/>
                    <a:p>
                      <a:r>
                        <a:rPr lang="en-US" sz="1700" dirty="0"/>
                        <a:t>Gender Action Plan</a:t>
                      </a:r>
                    </a:p>
                  </a:txBody>
                  <a:tcPr/>
                </a:tc>
                <a:tc>
                  <a:txBody>
                    <a:bodyPr/>
                    <a:lstStyle/>
                    <a:p>
                      <a:r>
                        <a:rPr lang="en-US" sz="1700" dirty="0"/>
                        <a:t>Affected project activities</a:t>
                      </a:r>
                    </a:p>
                  </a:txBody>
                  <a:tcPr/>
                </a:tc>
                <a:tc>
                  <a:txBody>
                    <a:bodyPr/>
                    <a:lstStyle/>
                    <a:p>
                      <a:r>
                        <a:rPr lang="en-US" sz="1700" dirty="0"/>
                        <a:t>Targets</a:t>
                      </a:r>
                    </a:p>
                  </a:txBody>
                  <a:tcPr/>
                </a:tc>
                <a:tc>
                  <a:txBody>
                    <a:bodyPr/>
                    <a:lstStyle/>
                    <a:p>
                      <a:r>
                        <a:rPr lang="en-US" sz="1700" dirty="0"/>
                        <a:t>Responsible</a:t>
                      </a:r>
                    </a:p>
                  </a:txBody>
                  <a:tcPr/>
                </a:tc>
                <a:extLst>
                  <a:ext uri="{0D108BD9-81ED-4DB2-BD59-A6C34878D82A}">
                    <a16:rowId xmlns:a16="http://schemas.microsoft.com/office/drawing/2014/main" val="1473149491"/>
                  </a:ext>
                </a:extLst>
              </a:tr>
              <a:tr h="906242">
                <a:tc>
                  <a:txBody>
                    <a:bodyPr/>
                    <a:lstStyle/>
                    <a:p>
                      <a:r>
                        <a:rPr lang="en-US" sz="1700" dirty="0"/>
                        <a:t>Need to ensure that women and girls at a community level participate in project activities</a:t>
                      </a:r>
                    </a:p>
                  </a:txBody>
                  <a:tcPr/>
                </a:tc>
                <a:tc>
                  <a:txBody>
                    <a:bodyPr/>
                    <a:lstStyle/>
                    <a:p>
                      <a:r>
                        <a:rPr lang="en-US" sz="1700" dirty="0"/>
                        <a:t>All management and labor positions are scheduled to be held by women</a:t>
                      </a:r>
                    </a:p>
                  </a:txBody>
                  <a:tcPr/>
                </a:tc>
                <a:tc>
                  <a:txBody>
                    <a:bodyPr/>
                    <a:lstStyle/>
                    <a:p>
                      <a:r>
                        <a:rPr lang="en-US" sz="1700" dirty="0"/>
                        <a:t>All activities under components 2 and 3</a:t>
                      </a:r>
                    </a:p>
                  </a:txBody>
                  <a:tcPr/>
                </a:tc>
                <a:tc>
                  <a:txBody>
                    <a:bodyPr/>
                    <a:lstStyle/>
                    <a:p>
                      <a:r>
                        <a:rPr lang="en-US" sz="1700" dirty="0"/>
                        <a:t>At least 51% of management and labor positions held by women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dirty="0"/>
                        <a:t>EE</a:t>
                      </a:r>
                    </a:p>
                    <a:p>
                      <a:endParaRPr lang="en-US" sz="1700" dirty="0"/>
                    </a:p>
                  </a:txBody>
                  <a:tcPr/>
                </a:tc>
                <a:extLst>
                  <a:ext uri="{0D108BD9-81ED-4DB2-BD59-A6C34878D82A}">
                    <a16:rowId xmlns:a16="http://schemas.microsoft.com/office/drawing/2014/main" val="1443004975"/>
                  </a:ext>
                </a:extLst>
              </a:tr>
              <a:tr h="906242">
                <a:tc>
                  <a:txBody>
                    <a:bodyPr/>
                    <a:lstStyle/>
                    <a:p>
                      <a:r>
                        <a:rPr lang="en-US" sz="1700" dirty="0"/>
                        <a:t>Need to strengthen the capacity of local women (and youth) in restoration practices</a:t>
                      </a:r>
                    </a:p>
                  </a:txBody>
                  <a:tcPr/>
                </a:tc>
                <a:tc>
                  <a:txBody>
                    <a:bodyPr/>
                    <a:lstStyle/>
                    <a:p>
                      <a:r>
                        <a:rPr lang="en-US" sz="1700" dirty="0"/>
                        <a:t>Training programs emphasize gender equity and awareness</a:t>
                      </a:r>
                    </a:p>
                  </a:txBody>
                  <a:tcPr/>
                </a:tc>
                <a:tc>
                  <a:txBody>
                    <a:bodyPr/>
                    <a:lstStyle/>
                    <a:p>
                      <a:r>
                        <a:rPr lang="en-US" sz="1700" dirty="0"/>
                        <a:t>All activities under component 4</a:t>
                      </a:r>
                    </a:p>
                  </a:txBody>
                  <a:tcPr/>
                </a:tc>
                <a:tc>
                  <a:txBody>
                    <a:bodyPr/>
                    <a:lstStyle/>
                    <a:p>
                      <a:r>
                        <a:rPr lang="en-US" sz="1700" dirty="0"/>
                        <a:t>At least 51% of seed collection activities will be performed by women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dirty="0"/>
                        <a:t>EE</a:t>
                      </a:r>
                    </a:p>
                    <a:p>
                      <a:endParaRPr lang="en-US" sz="1700" dirty="0"/>
                    </a:p>
                  </a:txBody>
                  <a:tcPr/>
                </a:tc>
                <a:extLst>
                  <a:ext uri="{0D108BD9-81ED-4DB2-BD59-A6C34878D82A}">
                    <a16:rowId xmlns:a16="http://schemas.microsoft.com/office/drawing/2014/main" val="1732643509"/>
                  </a:ext>
                </a:extLst>
              </a:tr>
              <a:tr h="906242">
                <a:tc>
                  <a:txBody>
                    <a:bodyPr/>
                    <a:lstStyle/>
                    <a:p>
                      <a:r>
                        <a:rPr lang="en-US" sz="1700" dirty="0"/>
                        <a:t>Women are at a great disadvantage in terms of income</a:t>
                      </a:r>
                    </a:p>
                  </a:txBody>
                  <a:tcPr/>
                </a:tc>
                <a:tc>
                  <a:txBody>
                    <a:bodyPr/>
                    <a:lstStyle/>
                    <a:p>
                      <a:r>
                        <a:rPr lang="en-US" sz="1700" dirty="0"/>
                        <a:t>Participation in project activities will be rewarded at the same level of compensation independent of gender.</a:t>
                      </a:r>
                    </a:p>
                  </a:txBody>
                  <a:tcPr/>
                </a:tc>
                <a:tc>
                  <a:txBody>
                    <a:bodyPr/>
                    <a:lstStyle/>
                    <a:p>
                      <a:r>
                        <a:rPr lang="en-US" sz="1700" dirty="0"/>
                        <a:t>All activities</a:t>
                      </a:r>
                    </a:p>
                  </a:txBody>
                  <a:tcPr/>
                </a:tc>
                <a:tc>
                  <a:txBody>
                    <a:bodyPr/>
                    <a:lstStyle/>
                    <a:p>
                      <a:r>
                        <a:rPr lang="en-US" sz="1700" dirty="0"/>
                        <a:t>Compensation will be at levels that are gender neutral</a:t>
                      </a:r>
                    </a:p>
                  </a:txBody>
                  <a:tcPr/>
                </a:tc>
                <a:tc>
                  <a:txBody>
                    <a:bodyPr/>
                    <a:lstStyle/>
                    <a:p>
                      <a:r>
                        <a:rPr lang="en-US" sz="1700" dirty="0"/>
                        <a:t>EE</a:t>
                      </a:r>
                    </a:p>
                  </a:txBody>
                  <a:tcPr/>
                </a:tc>
                <a:extLst>
                  <a:ext uri="{0D108BD9-81ED-4DB2-BD59-A6C34878D82A}">
                    <a16:rowId xmlns:a16="http://schemas.microsoft.com/office/drawing/2014/main" val="4146494574"/>
                  </a:ext>
                </a:extLst>
              </a:tr>
            </a:tbl>
          </a:graphicData>
        </a:graphic>
      </p:graphicFrame>
    </p:spTree>
    <p:extLst>
      <p:ext uri="{BB962C8B-B14F-4D97-AF65-F5344CB8AC3E}">
        <p14:creationId xmlns:p14="http://schemas.microsoft.com/office/powerpoint/2010/main" val="610684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3179" y="-199068"/>
            <a:ext cx="7264910" cy="1169551"/>
          </a:xfrm>
          <a:prstGeom prst="rect">
            <a:avLst/>
          </a:prstGeom>
          <a:noFill/>
        </p:spPr>
        <p:txBody>
          <a:bodyPr wrap="square" rtlCol="0">
            <a:spAutoFit/>
          </a:bodyPr>
          <a:lstStyle/>
          <a:p>
            <a:pPr algn="ctr"/>
            <a:endParaRPr lang="en-US" sz="2800" b="1" dirty="0"/>
          </a:p>
          <a:p>
            <a:r>
              <a:rPr lang="en-US" sz="2400" b="1" u="sng" dirty="0">
                <a:solidFill>
                  <a:srgbClr val="0070C0"/>
                </a:solidFill>
              </a:rPr>
              <a:t>E. Gender-responsive allocation of resources</a:t>
            </a:r>
            <a:endParaRPr lang="en-US" dirty="0"/>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6" name="Rounded Rectangle 5">
            <a:extLst>
              <a:ext uri="{FF2B5EF4-FFF2-40B4-BE49-F238E27FC236}">
                <a16:creationId xmlns:a16="http://schemas.microsoft.com/office/drawing/2014/main" id="{175954C3-20A2-7445-BA20-65C283CB6010}"/>
              </a:ext>
            </a:extLst>
          </p:cNvPr>
          <p:cNvSpPr/>
          <p:nvPr/>
        </p:nvSpPr>
        <p:spPr>
          <a:xfrm>
            <a:off x="575474" y="1248229"/>
            <a:ext cx="8974926" cy="24674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Definition:</a:t>
            </a:r>
          </a:p>
          <a:p>
            <a:pPr marL="285750" indent="-285750">
              <a:buFont typeface="Wingdings" pitchFamily="2" charset="2"/>
              <a:buChar char="ü"/>
            </a:pPr>
            <a:r>
              <a:rPr lang="en-US" sz="2000" dirty="0"/>
              <a:t>Tool to measure what amount from a project’s budget is spent on activities that </a:t>
            </a:r>
            <a:r>
              <a:rPr lang="en-US" sz="2000" b="1" dirty="0"/>
              <a:t>address the differentiated identified adaptation needs of all gender groups and sub-groups. </a:t>
            </a:r>
          </a:p>
          <a:p>
            <a:pPr marL="285750" indent="-285750">
              <a:buFont typeface="Wingdings" pitchFamily="2" charset="2"/>
              <a:buChar char="ü"/>
            </a:pPr>
            <a:r>
              <a:rPr lang="en-US" sz="2000" dirty="0"/>
              <a:t>Strategy used to influence budgetary processes and policies so that expenditures </a:t>
            </a:r>
            <a:r>
              <a:rPr lang="en-US" sz="2000" b="1" dirty="0"/>
              <a:t>reflect the differences and inequalities between women and men</a:t>
            </a:r>
            <a:r>
              <a:rPr lang="en-US" sz="2000" dirty="0"/>
              <a:t> in incomes, assets, decision-making power, service needs and social responsibilities for care.’</a:t>
            </a:r>
            <a:endParaRPr lang="en-US" sz="2000" b="1" dirty="0"/>
          </a:p>
        </p:txBody>
      </p:sp>
      <p:sp>
        <p:nvSpPr>
          <p:cNvPr id="7" name="Rounded Rectangle 6">
            <a:extLst>
              <a:ext uri="{FF2B5EF4-FFF2-40B4-BE49-F238E27FC236}">
                <a16:creationId xmlns:a16="http://schemas.microsoft.com/office/drawing/2014/main" id="{CC648F35-1412-314A-883A-455BEF759055}"/>
              </a:ext>
            </a:extLst>
          </p:cNvPr>
          <p:cNvSpPr/>
          <p:nvPr/>
        </p:nvSpPr>
        <p:spPr>
          <a:xfrm>
            <a:off x="575474" y="3926728"/>
            <a:ext cx="8974926" cy="1835443"/>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200" dirty="0"/>
              <a:t>The AF Gender Policy states that  AF-funded projects should allocate resources </a:t>
            </a:r>
            <a:r>
              <a:rPr lang="en-US" sz="2200" b="1" dirty="0"/>
              <a:t>to ensure the integration of gender considerations in implementation</a:t>
            </a:r>
            <a:r>
              <a:rPr lang="en-US" sz="2200" dirty="0"/>
              <a:t>, leading to gender equality in climate adaptation and the empowerment of women and girls (AF GP para. 26)</a:t>
            </a:r>
          </a:p>
        </p:txBody>
      </p:sp>
    </p:spTree>
    <p:extLst>
      <p:ext uri="{BB962C8B-B14F-4D97-AF65-F5344CB8AC3E}">
        <p14:creationId xmlns:p14="http://schemas.microsoft.com/office/powerpoint/2010/main" val="2957707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3" y="-12812"/>
            <a:ext cx="9534354" cy="6278642"/>
          </a:xfrm>
          <a:prstGeom prst="rect">
            <a:avLst/>
          </a:prstGeom>
          <a:noFill/>
        </p:spPr>
        <p:txBody>
          <a:bodyPr wrap="square" rtlCol="0">
            <a:spAutoFit/>
          </a:bodyPr>
          <a:lstStyle/>
          <a:p>
            <a:pPr algn="ctr"/>
            <a:endParaRPr lang="en-US" sz="2800" b="1" dirty="0"/>
          </a:p>
          <a:p>
            <a:r>
              <a:rPr lang="en-US" sz="2400" b="1" u="sng" dirty="0">
                <a:solidFill>
                  <a:srgbClr val="0070C0"/>
                </a:solidFill>
              </a:rPr>
              <a:t>E. Gender-responsive allocation of resources</a:t>
            </a:r>
            <a:endParaRPr lang="en-US" sz="2400" dirty="0"/>
          </a:p>
          <a:p>
            <a:endParaRPr lang="en-US" sz="2400" b="1" u="sng" dirty="0">
              <a:solidFill>
                <a:srgbClr val="0070C0"/>
              </a:solidFill>
            </a:endParaRPr>
          </a:p>
          <a:p>
            <a:r>
              <a:rPr lang="en-US" sz="2000" b="1" u="sng" dirty="0">
                <a:solidFill>
                  <a:srgbClr val="0070C0"/>
                </a:solidFill>
              </a:rPr>
              <a:t>Why is it important?</a:t>
            </a:r>
          </a:p>
          <a:p>
            <a:endParaRPr lang="en-US" dirty="0"/>
          </a:p>
          <a:p>
            <a:endParaRPr lang="en-GB" dirty="0"/>
          </a:p>
          <a:p>
            <a:pPr marL="285750" indent="-285750">
              <a:buFont typeface="Wingdings" pitchFamily="2" charset="2"/>
              <a:buChar char="ü"/>
            </a:pPr>
            <a:r>
              <a:rPr lang="en-GB" dirty="0"/>
              <a:t>It provides an analysis of how all areas of project spending impact differently on men and women.</a:t>
            </a:r>
          </a:p>
          <a:p>
            <a:pPr marL="285750" indent="-285750">
              <a:buFont typeface="Wingdings" pitchFamily="2" charset="2"/>
              <a:buChar char="ü"/>
            </a:pPr>
            <a:endParaRPr lang="en-US" dirty="0"/>
          </a:p>
          <a:p>
            <a:pPr marL="285750" indent="-285750">
              <a:buFont typeface="Wingdings" pitchFamily="2" charset="2"/>
              <a:buChar char="ü"/>
            </a:pPr>
            <a:r>
              <a:rPr lang="en-US" dirty="0"/>
              <a:t>It addresses whether project funding contributes to reduce gender inequality, leave gender equality unchanged or increase gender inequality.</a:t>
            </a:r>
          </a:p>
          <a:p>
            <a:endParaRPr lang="en-US" dirty="0"/>
          </a:p>
          <a:p>
            <a:pPr marL="285750" indent="-285750">
              <a:buFont typeface="Wingdings" pitchFamily="2" charset="2"/>
              <a:buChar char="ü"/>
            </a:pPr>
            <a:r>
              <a:rPr lang="en-US" dirty="0"/>
              <a:t>It also creates more transparency and accountability by allowing for checks on whether the allocations for gender-specific activities are in line with project goals and mandates under the AF-GP.</a:t>
            </a:r>
          </a:p>
          <a:p>
            <a:pPr marL="285750" indent="-285750">
              <a:buFont typeface="Wingdings" pitchFamily="2" charset="2"/>
              <a:buChar char="ü"/>
            </a:pPr>
            <a:endParaRPr lang="en-US" dirty="0"/>
          </a:p>
          <a:p>
            <a:pPr marL="285750" indent="-285750">
              <a:buFont typeface="Wingdings" pitchFamily="2" charset="2"/>
              <a:buChar char="ü"/>
            </a:pPr>
            <a:r>
              <a:rPr lang="en-US" dirty="0"/>
              <a:t>It brings gender awareness into government policy, planning, budgeting and programming frameworks to improve the allocation and effectiveness of public spending for gender equality and women’s empowerment.</a:t>
            </a:r>
          </a:p>
          <a:p>
            <a:pPr marL="285750" indent="-285750">
              <a:buFont typeface="Wingdings" pitchFamily="2" charset="2"/>
              <a:buChar char="ü"/>
            </a:pPr>
            <a:endParaRPr lang="en-US" dirty="0"/>
          </a:p>
          <a:p>
            <a:pPr marL="285750" indent="-285750">
              <a:buFont typeface="Wingdings" pitchFamily="2" charset="2"/>
              <a:buChar char="ü"/>
            </a:pPr>
            <a:endParaRPr lang="en-US"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Tree>
    <p:extLst>
      <p:ext uri="{BB962C8B-B14F-4D97-AF65-F5344CB8AC3E}">
        <p14:creationId xmlns:p14="http://schemas.microsoft.com/office/powerpoint/2010/main" val="194689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3" y="-12812"/>
            <a:ext cx="9447268" cy="2677656"/>
          </a:xfrm>
          <a:prstGeom prst="rect">
            <a:avLst/>
          </a:prstGeom>
          <a:noFill/>
        </p:spPr>
        <p:txBody>
          <a:bodyPr wrap="square" rtlCol="0">
            <a:spAutoFit/>
          </a:bodyPr>
          <a:lstStyle/>
          <a:p>
            <a:r>
              <a:rPr lang="en-US" sz="2400" b="1" u="sng" dirty="0">
                <a:solidFill>
                  <a:srgbClr val="0070C0"/>
                </a:solidFill>
              </a:rPr>
              <a:t>Gender-responsive allocation of resources – example 1</a:t>
            </a:r>
          </a:p>
          <a:p>
            <a:endParaRPr lang="en-US" dirty="0"/>
          </a:p>
          <a:p>
            <a:r>
              <a:rPr lang="en-US" dirty="0"/>
              <a:t>Project: “Adaptation to Climate-induced Water Stresses through Integrated Landscape Management in Bhutan”</a:t>
            </a:r>
          </a:p>
          <a:p>
            <a:pPr marL="285750" indent="-285750">
              <a:buFont typeface="Arial" panose="020B0604020202020204" pitchFamily="34" charset="0"/>
              <a:buChar char="•"/>
            </a:pPr>
            <a:r>
              <a:rPr lang="en-US" dirty="0"/>
              <a:t>IE: Bhutan Trust Fund for Environmental Conservation</a:t>
            </a:r>
          </a:p>
          <a:p>
            <a:pPr marL="285750" indent="-285750">
              <a:buFont typeface="Arial" panose="020B0604020202020204" pitchFamily="34" charset="0"/>
              <a:buChar char="•"/>
            </a:pPr>
            <a:r>
              <a:rPr lang="en-US" dirty="0"/>
              <a:t>EE: Department of Agriculture &amp; Department of Forest &amp; Park Services (Ministry of Agriculture and Forests) &amp; Department of Engineering Services (Ministry of Works and Human Settlements)</a:t>
            </a:r>
          </a:p>
          <a:p>
            <a:pPr marL="285750" indent="-285750">
              <a:buFont typeface="Arial" panose="020B0604020202020204" pitchFamily="34" charset="0"/>
              <a:buChar char="•"/>
            </a:pPr>
            <a:r>
              <a:rPr lang="en-US" dirty="0"/>
              <a:t>Budget: US$ 9,998,955</a:t>
            </a:r>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graphicFrame>
        <p:nvGraphicFramePr>
          <p:cNvPr id="7" name="Diagram 6">
            <a:extLst>
              <a:ext uri="{FF2B5EF4-FFF2-40B4-BE49-F238E27FC236}">
                <a16:creationId xmlns:a16="http://schemas.microsoft.com/office/drawing/2014/main" id="{A577B65A-7F03-CE4D-95A7-7F68B8E03B33}"/>
              </a:ext>
            </a:extLst>
          </p:cNvPr>
          <p:cNvGraphicFramePr/>
          <p:nvPr/>
        </p:nvGraphicFramePr>
        <p:xfrm>
          <a:off x="-377373" y="2784764"/>
          <a:ext cx="10920681" cy="39838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978D28CF-5864-7B42-A78D-95D502B2AEBA}"/>
              </a:ext>
            </a:extLst>
          </p:cNvPr>
          <p:cNvSpPr txBox="1"/>
          <p:nvPr/>
        </p:nvSpPr>
        <p:spPr>
          <a:xfrm>
            <a:off x="3519055" y="2729346"/>
            <a:ext cx="6747163" cy="2446824"/>
          </a:xfrm>
          <a:prstGeom prst="rect">
            <a:avLst/>
          </a:prstGeom>
          <a:noFill/>
        </p:spPr>
        <p:txBody>
          <a:bodyPr wrap="square" rtlCol="0">
            <a:spAutoFit/>
          </a:bodyPr>
          <a:lstStyle/>
          <a:p>
            <a:pPr lvl="0"/>
            <a:r>
              <a:rPr lang="en-US" sz="1500" dirty="0"/>
              <a:t>The Project Document includes a GAP with a specific budget of US$ 58.4K which includes the following activities:</a:t>
            </a:r>
          </a:p>
          <a:p>
            <a:pPr lvl="0"/>
            <a:r>
              <a:rPr lang="en-US" sz="1500" dirty="0"/>
              <a:t>- Establish formal registration of</a:t>
            </a:r>
          </a:p>
          <a:p>
            <a:pPr lvl="0"/>
            <a:r>
              <a:rPr lang="en-US" sz="1500" dirty="0"/>
              <a:t>WUAs</a:t>
            </a:r>
          </a:p>
          <a:p>
            <a:pPr lvl="0"/>
            <a:r>
              <a:rPr lang="en-US" sz="1500" dirty="0"/>
              <a:t>- Training on water infrastructure, tools and technology</a:t>
            </a:r>
          </a:p>
          <a:p>
            <a:pPr lvl="0"/>
            <a:r>
              <a:rPr lang="en-US" sz="1500" dirty="0"/>
              <a:t>- Training on water governance </a:t>
            </a:r>
          </a:p>
          <a:p>
            <a:pPr lvl="0"/>
            <a:r>
              <a:rPr lang="en-US" sz="1500" dirty="0"/>
              <a:t>- Training to farmers on sustainable agriculture practices</a:t>
            </a:r>
          </a:p>
          <a:p>
            <a:pPr lvl="0"/>
            <a:r>
              <a:rPr lang="en-US" sz="1500" dirty="0"/>
              <a:t>- Recruitment of a Gender Specialist</a:t>
            </a:r>
          </a:p>
          <a:p>
            <a:pPr lvl="0"/>
            <a:r>
              <a:rPr lang="en-US" sz="1500" dirty="0"/>
              <a:t>- M&amp;E of GAP</a:t>
            </a:r>
          </a:p>
          <a:p>
            <a:endParaRPr lang="en-US" dirty="0"/>
          </a:p>
        </p:txBody>
      </p:sp>
    </p:spTree>
    <p:extLst>
      <p:ext uri="{BB962C8B-B14F-4D97-AF65-F5344CB8AC3E}">
        <p14:creationId xmlns:p14="http://schemas.microsoft.com/office/powerpoint/2010/main" val="4130920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4907E2-CE17-BE4F-A454-91477CA365EA}"/>
              </a:ext>
            </a:extLst>
          </p:cNvPr>
          <p:cNvSpPr txBox="1"/>
          <p:nvPr/>
        </p:nvSpPr>
        <p:spPr>
          <a:xfrm>
            <a:off x="858982" y="2729346"/>
            <a:ext cx="8853054" cy="1077218"/>
          </a:xfrm>
          <a:prstGeom prst="rect">
            <a:avLst/>
          </a:prstGeom>
          <a:noFill/>
        </p:spPr>
        <p:txBody>
          <a:bodyPr wrap="square" rtlCol="0">
            <a:spAutoFit/>
          </a:bodyPr>
          <a:lstStyle/>
          <a:p>
            <a:r>
              <a:rPr lang="en-US" sz="3200" b="1" dirty="0"/>
              <a:t>III. Reporting gender progress in the project performance report (PPR)</a:t>
            </a:r>
          </a:p>
        </p:txBody>
      </p:sp>
    </p:spTree>
    <p:extLst>
      <p:ext uri="{BB962C8B-B14F-4D97-AF65-F5344CB8AC3E}">
        <p14:creationId xmlns:p14="http://schemas.microsoft.com/office/powerpoint/2010/main" val="84453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3" y="201500"/>
            <a:ext cx="6779135" cy="5170646"/>
          </a:xfrm>
          <a:prstGeom prst="rect">
            <a:avLst/>
          </a:prstGeom>
          <a:noFill/>
        </p:spPr>
        <p:txBody>
          <a:bodyPr wrap="square" rtlCol="0">
            <a:spAutoFit/>
          </a:bodyPr>
          <a:lstStyle/>
          <a:p>
            <a:pPr marL="457200" indent="-457200">
              <a:buAutoNum type="alphaUcPeriod"/>
            </a:pPr>
            <a:r>
              <a:rPr lang="en-US" sz="2400" b="1" u="sng" dirty="0">
                <a:solidFill>
                  <a:srgbClr val="0070C0"/>
                </a:solidFill>
              </a:rPr>
              <a:t>Reporting gender-responsive interventions</a:t>
            </a:r>
          </a:p>
          <a:p>
            <a:pPr marL="457200" indent="-457200">
              <a:buAutoNum type="alphaUcPeriod"/>
            </a:pPr>
            <a:endParaRPr lang="en-US" sz="2400" b="1" u="sng" dirty="0">
              <a:solidFill>
                <a:srgbClr val="0070C0"/>
              </a:solidFill>
            </a:endParaRPr>
          </a:p>
          <a:p>
            <a:pPr marL="457200" indent="-457200">
              <a:buAutoNum type="alphaUcPeriod"/>
            </a:pPr>
            <a:endParaRPr lang="en-US" sz="2400" dirty="0"/>
          </a:p>
          <a:p>
            <a:r>
              <a:rPr lang="en-US" sz="2400" dirty="0"/>
              <a:t>Gender Policy Compliance Section</a:t>
            </a:r>
          </a:p>
          <a:p>
            <a:pPr marL="342900" indent="-342900">
              <a:buFontTx/>
              <a:buChar char="-"/>
            </a:pPr>
            <a:endParaRPr lang="en-US" sz="2400" dirty="0"/>
          </a:p>
          <a:p>
            <a:pPr marL="342900" indent="-342900">
              <a:buFontTx/>
              <a:buChar char="-"/>
            </a:pPr>
            <a:r>
              <a:rPr lang="en-US" sz="2400" dirty="0"/>
              <a:t>Quality at entry</a:t>
            </a:r>
          </a:p>
          <a:p>
            <a:pPr marL="342900" indent="-342900">
              <a:buFontTx/>
              <a:buChar char="-"/>
            </a:pPr>
            <a:endParaRPr lang="en-US" sz="2400" dirty="0"/>
          </a:p>
          <a:p>
            <a:pPr marL="342900" indent="-342900">
              <a:buFontTx/>
              <a:buChar char="-"/>
            </a:pPr>
            <a:r>
              <a:rPr lang="en-US" sz="2400" dirty="0"/>
              <a:t>Quality during implementation and at exit</a:t>
            </a:r>
          </a:p>
          <a:p>
            <a:pPr marL="342900" indent="-342900">
              <a:buFontTx/>
              <a:buChar char="-"/>
            </a:pPr>
            <a:endParaRPr lang="en-US" sz="2400" dirty="0"/>
          </a:p>
          <a:p>
            <a:pPr marL="342900" indent="-342900">
              <a:buFontTx/>
              <a:buChar char="-"/>
            </a:pPr>
            <a:r>
              <a:rPr lang="en-US" sz="2400" dirty="0"/>
              <a:t>Implementation arrangements</a:t>
            </a:r>
          </a:p>
          <a:p>
            <a:pPr marL="342900" indent="-342900">
              <a:buFontTx/>
              <a:buChar char="-"/>
            </a:pPr>
            <a:endParaRPr lang="en-US" sz="2400" dirty="0"/>
          </a:p>
          <a:p>
            <a:pPr marL="342900" indent="-342900">
              <a:buFontTx/>
              <a:buChar char="-"/>
            </a:pPr>
            <a:r>
              <a:rPr lang="en-US" sz="2400" dirty="0"/>
              <a:t>Grievances</a:t>
            </a:r>
          </a:p>
          <a:p>
            <a:pPr marL="342900" indent="-342900">
              <a:buFontTx/>
              <a:buChar char="-"/>
            </a:pPr>
            <a:endParaRPr lang="en-US" sz="2400" dirty="0"/>
          </a:p>
          <a:p>
            <a:endParaRPr lang="en-US"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3" name="TextBox 2">
            <a:extLst>
              <a:ext uri="{FF2B5EF4-FFF2-40B4-BE49-F238E27FC236}">
                <a16:creationId xmlns:a16="http://schemas.microsoft.com/office/drawing/2014/main" id="{8C481352-3EB1-F841-892E-930498A3A226}"/>
              </a:ext>
            </a:extLst>
          </p:cNvPr>
          <p:cNvSpPr txBox="1"/>
          <p:nvPr/>
        </p:nvSpPr>
        <p:spPr>
          <a:xfrm>
            <a:off x="8034771" y="1401828"/>
            <a:ext cx="2671762" cy="3970318"/>
          </a:xfrm>
          <a:prstGeom prst="rect">
            <a:avLst/>
          </a:prstGeom>
          <a:noFill/>
        </p:spPr>
        <p:txBody>
          <a:bodyPr wrap="square" rtlCol="0">
            <a:spAutoFit/>
          </a:bodyPr>
          <a:lstStyle/>
          <a:p>
            <a:r>
              <a:rPr lang="en-US" dirty="0">
                <a:solidFill>
                  <a:srgbClr val="0070C0"/>
                </a:solidFill>
              </a:rPr>
              <a:t>Focus on: </a:t>
            </a:r>
          </a:p>
          <a:p>
            <a:endParaRPr lang="en-US" dirty="0">
              <a:solidFill>
                <a:srgbClr val="0070C0"/>
              </a:solidFill>
            </a:endParaRPr>
          </a:p>
          <a:p>
            <a:r>
              <a:rPr lang="en-US" dirty="0">
                <a:solidFill>
                  <a:srgbClr val="0070C0"/>
                </a:solidFill>
              </a:rPr>
              <a:t>-&gt; types of gender-responsive interventions</a:t>
            </a:r>
          </a:p>
          <a:p>
            <a:endParaRPr lang="en-US" dirty="0">
              <a:solidFill>
                <a:srgbClr val="0070C0"/>
              </a:solidFill>
            </a:endParaRPr>
          </a:p>
          <a:p>
            <a:r>
              <a:rPr lang="en-US" dirty="0">
                <a:solidFill>
                  <a:srgbClr val="0070C0"/>
                </a:solidFill>
              </a:rPr>
              <a:t>-&gt; lessons learned and challenges</a:t>
            </a:r>
          </a:p>
          <a:p>
            <a:endParaRPr lang="en-US" dirty="0">
              <a:solidFill>
                <a:srgbClr val="0070C0"/>
              </a:solidFill>
            </a:endParaRPr>
          </a:p>
          <a:p>
            <a:r>
              <a:rPr lang="en-US" dirty="0">
                <a:solidFill>
                  <a:srgbClr val="0070C0"/>
                </a:solidFill>
              </a:rPr>
              <a:t>-&gt; good practices / potential to scale up</a:t>
            </a:r>
          </a:p>
          <a:p>
            <a:endParaRPr lang="en-US" dirty="0"/>
          </a:p>
          <a:p>
            <a:pPr marL="285750" indent="-285750">
              <a:buFontTx/>
              <a:buChar char="-"/>
            </a:pPr>
            <a:endParaRPr lang="en-US" dirty="0"/>
          </a:p>
          <a:p>
            <a:pPr marL="285750" indent="-285750">
              <a:buFontTx/>
              <a:buChar char="-"/>
            </a:pPr>
            <a:endParaRPr lang="en-US" dirty="0"/>
          </a:p>
        </p:txBody>
      </p:sp>
      <p:sp>
        <p:nvSpPr>
          <p:cNvPr id="5" name="Right Brace 4">
            <a:extLst>
              <a:ext uri="{FF2B5EF4-FFF2-40B4-BE49-F238E27FC236}">
                <a16:creationId xmlns:a16="http://schemas.microsoft.com/office/drawing/2014/main" id="{E21A1A84-6849-024A-831D-87EA04FAC715}"/>
              </a:ext>
            </a:extLst>
          </p:cNvPr>
          <p:cNvSpPr/>
          <p:nvPr/>
        </p:nvSpPr>
        <p:spPr>
          <a:xfrm>
            <a:off x="6928464" y="1357313"/>
            <a:ext cx="843936" cy="3621117"/>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4221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3" y="201500"/>
            <a:ext cx="9447268" cy="1846659"/>
          </a:xfrm>
          <a:prstGeom prst="rect">
            <a:avLst/>
          </a:prstGeom>
          <a:noFill/>
        </p:spPr>
        <p:txBody>
          <a:bodyPr wrap="square" rtlCol="0">
            <a:spAutoFit/>
          </a:bodyPr>
          <a:lstStyle/>
          <a:p>
            <a:pPr marL="457200" indent="-457200">
              <a:buAutoNum type="alphaUcPeriod"/>
            </a:pPr>
            <a:r>
              <a:rPr lang="en-US" sz="2400" b="1" u="sng" dirty="0">
                <a:solidFill>
                  <a:srgbClr val="0070C0"/>
                </a:solidFill>
              </a:rPr>
              <a:t>Reporting gender-responsive interventions</a:t>
            </a:r>
          </a:p>
          <a:p>
            <a:pPr marL="457200" indent="-457200">
              <a:buAutoNum type="alphaUcPeriod"/>
            </a:pPr>
            <a:endParaRPr lang="en-US" sz="2400" b="1" u="sng" dirty="0">
              <a:solidFill>
                <a:srgbClr val="0070C0"/>
              </a:solidFill>
            </a:endParaRPr>
          </a:p>
          <a:p>
            <a:pPr marL="457200" indent="-457200">
              <a:buAutoNum type="alphaUcPeriod"/>
            </a:pPr>
            <a:endParaRPr lang="en-US" sz="2400" dirty="0"/>
          </a:p>
          <a:p>
            <a:pPr marL="342900" indent="-342900">
              <a:buFontTx/>
              <a:buChar char="-"/>
            </a:pPr>
            <a:endParaRPr lang="en-US" sz="2400" dirty="0"/>
          </a:p>
          <a:p>
            <a:endParaRPr lang="en-US"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pic>
        <p:nvPicPr>
          <p:cNvPr id="5" name="Picture 4">
            <a:extLst>
              <a:ext uri="{FF2B5EF4-FFF2-40B4-BE49-F238E27FC236}">
                <a16:creationId xmlns:a16="http://schemas.microsoft.com/office/drawing/2014/main" id="{DE49558C-DC7D-F24C-89BE-63C7DF4723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36903"/>
            <a:ext cx="12192000" cy="4635260"/>
          </a:xfrm>
          <a:prstGeom prst="rect">
            <a:avLst/>
          </a:prstGeom>
        </p:spPr>
      </p:pic>
    </p:spTree>
    <p:extLst>
      <p:ext uri="{BB962C8B-B14F-4D97-AF65-F5344CB8AC3E}">
        <p14:creationId xmlns:p14="http://schemas.microsoft.com/office/powerpoint/2010/main" val="2010940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903" y="201500"/>
            <a:ext cx="9447268" cy="1846659"/>
          </a:xfrm>
          <a:prstGeom prst="rect">
            <a:avLst/>
          </a:prstGeom>
          <a:noFill/>
        </p:spPr>
        <p:txBody>
          <a:bodyPr wrap="square" rtlCol="0">
            <a:spAutoFit/>
          </a:bodyPr>
          <a:lstStyle/>
          <a:p>
            <a:pPr marL="457200" indent="-457200">
              <a:buAutoNum type="alphaUcPeriod"/>
            </a:pPr>
            <a:r>
              <a:rPr lang="en-US" sz="2400" b="1" u="sng" dirty="0">
                <a:solidFill>
                  <a:srgbClr val="0070C0"/>
                </a:solidFill>
              </a:rPr>
              <a:t>Reporting gender-responsive interventions</a:t>
            </a:r>
          </a:p>
          <a:p>
            <a:pPr marL="457200" indent="-457200">
              <a:buAutoNum type="alphaUcPeriod"/>
            </a:pPr>
            <a:endParaRPr lang="en-US" sz="2400" b="1" u="sng" dirty="0">
              <a:solidFill>
                <a:srgbClr val="0070C0"/>
              </a:solidFill>
            </a:endParaRPr>
          </a:p>
          <a:p>
            <a:pPr marL="457200" indent="-457200">
              <a:buAutoNum type="alphaUcPeriod"/>
            </a:pPr>
            <a:endParaRPr lang="en-US" sz="2400" dirty="0"/>
          </a:p>
          <a:p>
            <a:pPr marL="342900" indent="-342900">
              <a:buFontTx/>
              <a:buChar char="-"/>
            </a:pPr>
            <a:endParaRPr lang="en-US" sz="2400" dirty="0"/>
          </a:p>
          <a:p>
            <a:endParaRPr lang="en-US" dirty="0"/>
          </a:p>
        </p:txBody>
      </p:sp>
      <p:pic>
        <p:nvPicPr>
          <p:cNvPr id="4" name="Picture 3">
            <a:extLst>
              <a:ext uri="{FF2B5EF4-FFF2-40B4-BE49-F238E27FC236}">
                <a16:creationId xmlns:a16="http://schemas.microsoft.com/office/drawing/2014/main" id="{643C0641-3622-496A-82EA-87BE33ED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pic>
        <p:nvPicPr>
          <p:cNvPr id="6" name="Picture 5">
            <a:extLst>
              <a:ext uri="{FF2B5EF4-FFF2-40B4-BE49-F238E27FC236}">
                <a16:creationId xmlns:a16="http://schemas.microsoft.com/office/drawing/2014/main" id="{5681564B-C23C-C848-A567-91FB21BBD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29807"/>
            <a:ext cx="12192000" cy="4413781"/>
          </a:xfrm>
          <a:prstGeom prst="rect">
            <a:avLst/>
          </a:prstGeom>
        </p:spPr>
      </p:pic>
    </p:spTree>
    <p:extLst>
      <p:ext uri="{BB962C8B-B14F-4D97-AF65-F5344CB8AC3E}">
        <p14:creationId xmlns:p14="http://schemas.microsoft.com/office/powerpoint/2010/main" val="2881722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4907E2-CE17-BE4F-A454-91477CA365EA}"/>
              </a:ext>
            </a:extLst>
          </p:cNvPr>
          <p:cNvSpPr txBox="1"/>
          <p:nvPr/>
        </p:nvSpPr>
        <p:spPr>
          <a:xfrm>
            <a:off x="858982" y="2729346"/>
            <a:ext cx="8853054" cy="584775"/>
          </a:xfrm>
          <a:prstGeom prst="rect">
            <a:avLst/>
          </a:prstGeom>
          <a:noFill/>
        </p:spPr>
        <p:txBody>
          <a:bodyPr wrap="square" rtlCol="0">
            <a:spAutoFit/>
          </a:bodyPr>
          <a:lstStyle/>
          <a:p>
            <a:r>
              <a:rPr lang="en-US" sz="3200" b="1" dirty="0"/>
              <a:t>IV. Q&amp;A Session</a:t>
            </a:r>
          </a:p>
        </p:txBody>
      </p:sp>
    </p:spTree>
    <p:extLst>
      <p:ext uri="{BB962C8B-B14F-4D97-AF65-F5344CB8AC3E}">
        <p14:creationId xmlns:p14="http://schemas.microsoft.com/office/powerpoint/2010/main" val="2511963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BB1B89-842D-6A47-8932-E6EB3DEBA037}"/>
              </a:ext>
            </a:extLst>
          </p:cNvPr>
          <p:cNvSpPr txBox="1"/>
          <p:nvPr/>
        </p:nvSpPr>
        <p:spPr>
          <a:xfrm>
            <a:off x="365761" y="167303"/>
            <a:ext cx="9261566" cy="4462760"/>
          </a:xfrm>
          <a:prstGeom prst="rect">
            <a:avLst/>
          </a:prstGeom>
          <a:noFill/>
        </p:spPr>
        <p:txBody>
          <a:bodyPr wrap="square" rtlCol="0">
            <a:spAutoFit/>
          </a:bodyPr>
          <a:lstStyle/>
          <a:p>
            <a:r>
              <a:rPr lang="en-US" sz="2400" b="1" u="sng" dirty="0"/>
              <a:t>Relevant gender information &amp; documents</a:t>
            </a:r>
          </a:p>
          <a:p>
            <a:endParaRPr lang="en-US" sz="2400" b="1" u="sng" dirty="0"/>
          </a:p>
          <a:p>
            <a:endParaRPr lang="en-US" sz="2400" b="1" u="sng" dirty="0"/>
          </a:p>
          <a:p>
            <a:pPr marL="342900" lvl="0" indent="-342900">
              <a:spcBef>
                <a:spcPts val="600"/>
              </a:spcBef>
              <a:buFont typeface="Arial" panose="020B0604020202020204" pitchFamily="34" charset="0"/>
              <a:buChar char="•"/>
            </a:pPr>
            <a:r>
              <a:rPr lang="en-US" sz="2400" dirty="0">
                <a:solidFill>
                  <a:srgbClr val="0070C0"/>
                </a:solidFill>
                <a:hlinkClick r:id="rId2">
                  <a:extLst>
                    <a:ext uri="{A12FA001-AC4F-418D-AE19-62706E023703}">
                      <ahyp:hlinkClr xmlns:ahyp="http://schemas.microsoft.com/office/drawing/2018/hyperlinkcolor" val="tx"/>
                    </a:ext>
                  </a:extLst>
                </a:hlinkClick>
              </a:rPr>
              <a:t>AF Gender Policy and Gender Action Plan (2021)</a:t>
            </a:r>
            <a:endParaRPr lang="en-US" sz="2400" dirty="0">
              <a:solidFill>
                <a:srgbClr val="0070C0"/>
              </a:solidFill>
            </a:endParaRPr>
          </a:p>
          <a:p>
            <a:pPr marL="342900" lvl="0" indent="-342900">
              <a:spcBef>
                <a:spcPts val="600"/>
              </a:spcBef>
              <a:buFont typeface="Arial" panose="020B0604020202020204" pitchFamily="34" charset="0"/>
              <a:buChar char="•"/>
            </a:pPr>
            <a:r>
              <a:rPr lang="en-US" sz="2400" dirty="0">
                <a:solidFill>
                  <a:srgbClr val="0070C0"/>
                </a:solidFill>
                <a:hlinkClick r:id="rId3">
                  <a:extLst>
                    <a:ext uri="{A12FA001-AC4F-418D-AE19-62706E023703}">
                      <ahyp:hlinkClr xmlns:ahyp="http://schemas.microsoft.com/office/drawing/2018/hyperlinkcolor" val="tx"/>
                    </a:ext>
                  </a:extLst>
                </a:hlinkClick>
              </a:rPr>
              <a:t>Guidance Document for IE on compliance with AF GP (2022)</a:t>
            </a:r>
            <a:endParaRPr lang="en-US" sz="2400" dirty="0">
              <a:solidFill>
                <a:srgbClr val="0070C0"/>
              </a:solidFill>
            </a:endParaRPr>
          </a:p>
          <a:p>
            <a:pPr marL="342900" lvl="0" indent="-342900">
              <a:spcBef>
                <a:spcPts val="600"/>
              </a:spcBef>
              <a:buFont typeface="Arial" panose="020B0604020202020204" pitchFamily="34" charset="0"/>
              <a:buChar char="•"/>
            </a:pPr>
            <a:r>
              <a:rPr lang="en-US" sz="2400" dirty="0">
                <a:solidFill>
                  <a:srgbClr val="0070C0"/>
                </a:solidFill>
                <a:hlinkClick r:id="rId4">
                  <a:extLst>
                    <a:ext uri="{A12FA001-AC4F-418D-AE19-62706E023703}">
                      <ahyp:hlinkClr xmlns:ahyp="http://schemas.microsoft.com/office/drawing/2018/hyperlinkcolor" val="tx"/>
                    </a:ext>
                  </a:extLst>
                </a:hlinkClick>
              </a:rPr>
              <a:t>Study on Intersectional approaches to gender mainstreaming in adaptation-relevant interventions (2022) </a:t>
            </a:r>
            <a:endParaRPr lang="en-US" sz="2400" dirty="0">
              <a:solidFill>
                <a:srgbClr val="0070C0"/>
              </a:solidFill>
            </a:endParaRPr>
          </a:p>
          <a:p>
            <a:pPr marL="342900" lvl="0" indent="-342900">
              <a:spcBef>
                <a:spcPts val="600"/>
              </a:spcBef>
              <a:buFont typeface="Arial" panose="020B0604020202020204" pitchFamily="34" charset="0"/>
              <a:buChar char="•"/>
            </a:pPr>
            <a:r>
              <a:rPr lang="en-US" sz="2400" dirty="0">
                <a:solidFill>
                  <a:srgbClr val="0070C0"/>
                </a:solidFill>
                <a:hlinkClick r:id="rId5">
                  <a:extLst>
                    <a:ext uri="{A12FA001-AC4F-418D-AE19-62706E023703}">
                      <ahyp:hlinkClr xmlns:ahyp="http://schemas.microsoft.com/office/drawing/2018/hyperlinkcolor" val="tx"/>
                    </a:ext>
                  </a:extLst>
                </a:hlinkClick>
              </a:rPr>
              <a:t>Assessing progress: Integrating gender in AF projects and programmes (2020) </a:t>
            </a:r>
            <a:endParaRPr lang="en-US" sz="2400" dirty="0">
              <a:solidFill>
                <a:srgbClr val="0070C0"/>
              </a:solidFill>
            </a:endParaRPr>
          </a:p>
          <a:p>
            <a:endParaRPr lang="en-US" sz="2400" b="1" u="sng" dirty="0"/>
          </a:p>
          <a:p>
            <a:endParaRPr lang="en-US" sz="2400" b="1" dirty="0"/>
          </a:p>
        </p:txBody>
      </p:sp>
    </p:spTree>
    <p:extLst>
      <p:ext uri="{BB962C8B-B14F-4D97-AF65-F5344CB8AC3E}">
        <p14:creationId xmlns:p14="http://schemas.microsoft.com/office/powerpoint/2010/main" val="247104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872050-5DAA-4A10-BAEF-D751D8FE883E}"/>
              </a:ext>
            </a:extLst>
          </p:cNvPr>
          <p:cNvSpPr txBox="1"/>
          <p:nvPr/>
        </p:nvSpPr>
        <p:spPr>
          <a:xfrm>
            <a:off x="2145104" y="4585781"/>
            <a:ext cx="1809750" cy="284693"/>
          </a:xfrm>
          <a:prstGeom prst="rect">
            <a:avLst/>
          </a:prstGeom>
          <a:noFill/>
        </p:spPr>
        <p:txBody>
          <a:bodyPr wrap="square" rtlCol="0">
            <a:spAutoFit/>
          </a:bodyPr>
          <a:lstStyle/>
          <a:p>
            <a:r>
              <a:rPr lang="en-US" sz="1250" dirty="0"/>
              <a:t>@adaptationfund</a:t>
            </a:r>
            <a:endParaRPr lang="en-GB" sz="1250" dirty="0"/>
          </a:p>
        </p:txBody>
      </p:sp>
      <p:pic>
        <p:nvPicPr>
          <p:cNvPr id="1026" name="Picture 2" descr="Image result for facebook twitter logos">
            <a:extLst>
              <a:ext uri="{FF2B5EF4-FFF2-40B4-BE49-F238E27FC236}">
                <a16:creationId xmlns:a16="http://schemas.microsoft.com/office/drawing/2014/main" id="{DF55F085-246E-42BD-886B-95508549C78B}"/>
              </a:ext>
            </a:extLst>
          </p:cNvPr>
          <p:cNvPicPr>
            <a:picLocks noChangeAspect="1" noChangeArrowheads="1"/>
          </p:cNvPicPr>
          <p:nvPr/>
        </p:nvPicPr>
        <p:blipFill rotWithShape="1">
          <a:blip r:embed="rId3" cstate="print">
            <a:duotone>
              <a:prstClr val="black"/>
              <a:srgbClr val="7AD062">
                <a:tint val="45000"/>
                <a:satMod val="400000"/>
              </a:srgbClr>
            </a:duotone>
            <a:extLst>
              <a:ext uri="{28A0092B-C50C-407E-A947-70E740481C1C}">
                <a14:useLocalDpi xmlns:a14="http://schemas.microsoft.com/office/drawing/2010/main" val="0"/>
              </a:ext>
            </a:extLst>
          </a:blip>
          <a:srcRect r="75117"/>
          <a:stretch/>
        </p:blipFill>
        <p:spPr bwMode="auto">
          <a:xfrm>
            <a:off x="1719383" y="4381501"/>
            <a:ext cx="518993" cy="4616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facebook twitter logos">
            <a:extLst>
              <a:ext uri="{FF2B5EF4-FFF2-40B4-BE49-F238E27FC236}">
                <a16:creationId xmlns:a16="http://schemas.microsoft.com/office/drawing/2014/main" id="{2FD32730-D6ED-4E10-BED1-AA467DCB2196}"/>
              </a:ext>
            </a:extLst>
          </p:cNvPr>
          <p:cNvPicPr>
            <a:picLocks noChangeAspect="1" noChangeArrowheads="1"/>
          </p:cNvPicPr>
          <p:nvPr/>
        </p:nvPicPr>
        <p:blipFill rotWithShape="1">
          <a:blip r:embed="rId3" cstate="print">
            <a:duotone>
              <a:prstClr val="black"/>
              <a:srgbClr val="7AD062">
                <a:tint val="45000"/>
                <a:satMod val="400000"/>
              </a:srgbClr>
            </a:duotone>
            <a:extLst>
              <a:ext uri="{28A0092B-C50C-407E-A947-70E740481C1C}">
                <a14:useLocalDpi xmlns:a14="http://schemas.microsoft.com/office/drawing/2010/main" val="0"/>
              </a:ext>
            </a:extLst>
          </a:blip>
          <a:srcRect l="49770" r="22830"/>
          <a:stretch/>
        </p:blipFill>
        <p:spPr bwMode="auto">
          <a:xfrm>
            <a:off x="1666875" y="4905376"/>
            <a:ext cx="571500" cy="46166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1D147D0-1376-4CB0-95B9-C4FBBCCEB9C4}"/>
              </a:ext>
            </a:extLst>
          </p:cNvPr>
          <p:cNvSpPr txBox="1"/>
          <p:nvPr/>
        </p:nvSpPr>
        <p:spPr>
          <a:xfrm>
            <a:off x="2145104" y="5088982"/>
            <a:ext cx="1809750" cy="284693"/>
          </a:xfrm>
          <a:prstGeom prst="rect">
            <a:avLst/>
          </a:prstGeom>
          <a:noFill/>
        </p:spPr>
        <p:txBody>
          <a:bodyPr wrap="square" rtlCol="0">
            <a:spAutoFit/>
          </a:bodyPr>
          <a:lstStyle/>
          <a:p>
            <a:r>
              <a:rPr lang="en-US" sz="1250" dirty="0"/>
              <a:t>@adaptationfund</a:t>
            </a:r>
            <a:endParaRPr lang="en-GB" sz="1250" dirty="0"/>
          </a:p>
        </p:txBody>
      </p:sp>
      <p:sp>
        <p:nvSpPr>
          <p:cNvPr id="13" name="TextBox 12">
            <a:extLst>
              <a:ext uri="{FF2B5EF4-FFF2-40B4-BE49-F238E27FC236}">
                <a16:creationId xmlns:a16="http://schemas.microsoft.com/office/drawing/2014/main" id="{3040831E-35ED-43C6-821C-71CF93C51349}"/>
              </a:ext>
            </a:extLst>
          </p:cNvPr>
          <p:cNvSpPr txBox="1"/>
          <p:nvPr/>
        </p:nvSpPr>
        <p:spPr>
          <a:xfrm>
            <a:off x="2114024" y="5538807"/>
            <a:ext cx="1381115" cy="284693"/>
          </a:xfrm>
          <a:prstGeom prst="rect">
            <a:avLst/>
          </a:prstGeom>
          <a:noFill/>
        </p:spPr>
        <p:txBody>
          <a:bodyPr wrap="square" rtlCol="0">
            <a:spAutoFit/>
          </a:bodyPr>
          <a:lstStyle/>
          <a:p>
            <a:pPr algn="ctr"/>
            <a:r>
              <a:rPr lang="en-US" sz="1250" dirty="0" err="1"/>
              <a:t>adaptationfund</a:t>
            </a:r>
            <a:endParaRPr lang="en-GB" sz="1250" dirty="0"/>
          </a:p>
        </p:txBody>
      </p:sp>
      <p:pic>
        <p:nvPicPr>
          <p:cNvPr id="14" name="Picture 13" descr="Closeup of plant shoot" title="Slide Design Picture">
            <a:extLst>
              <a:ext uri="{FF2B5EF4-FFF2-40B4-BE49-F238E27FC236}">
                <a16:creationId xmlns:a16="http://schemas.microsoft.com/office/drawing/2014/main" id="{47AB4CD4-1A58-4F4A-A569-39FE2B758FB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artisticPaintBrush/>
                    </a14:imgEffect>
                  </a14:imgLayer>
                </a14:imgProps>
              </a:ext>
              <a:ext uri="{28A0092B-C50C-407E-A947-70E740481C1C}">
                <a14:useLocalDpi xmlns:a14="http://schemas.microsoft.com/office/drawing/2010/main" val="0"/>
              </a:ext>
            </a:extLst>
          </a:blip>
          <a:srcRect/>
          <a:stretch/>
        </p:blipFill>
        <p:spPr>
          <a:xfrm>
            <a:off x="5326224" y="3779683"/>
            <a:ext cx="1539551" cy="2903290"/>
          </a:xfrm>
          <a:prstGeom prst="rect">
            <a:avLst/>
          </a:prstGeom>
        </p:spPr>
      </p:pic>
      <p:pic>
        <p:nvPicPr>
          <p:cNvPr id="16" name="Picture 15">
            <a:extLst>
              <a:ext uri="{FF2B5EF4-FFF2-40B4-BE49-F238E27FC236}">
                <a16:creationId xmlns:a16="http://schemas.microsoft.com/office/drawing/2014/main" id="{6E2A206A-D596-49AC-9C3E-C207477ADA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70652" y="4978430"/>
            <a:ext cx="2923953" cy="1976593"/>
          </a:xfrm>
          <a:prstGeom prst="rect">
            <a:avLst/>
          </a:prstGeom>
        </p:spPr>
      </p:pic>
      <p:sp>
        <p:nvSpPr>
          <p:cNvPr id="18" name="TextBox 17">
            <a:extLst>
              <a:ext uri="{FF2B5EF4-FFF2-40B4-BE49-F238E27FC236}">
                <a16:creationId xmlns:a16="http://schemas.microsoft.com/office/drawing/2014/main" id="{F82FDADD-E475-4EC0-97D6-91A58C25AC50}"/>
              </a:ext>
            </a:extLst>
          </p:cNvPr>
          <p:cNvSpPr txBox="1"/>
          <p:nvPr/>
        </p:nvSpPr>
        <p:spPr>
          <a:xfrm>
            <a:off x="4027329" y="281082"/>
            <a:ext cx="6210296" cy="3662541"/>
          </a:xfrm>
          <a:prstGeom prst="rect">
            <a:avLst/>
          </a:prstGeom>
          <a:noFill/>
        </p:spPr>
        <p:txBody>
          <a:bodyPr wrap="square" rtlCol="0">
            <a:spAutoFit/>
          </a:bodyPr>
          <a:lstStyle/>
          <a:p>
            <a:endParaRPr lang="en-US" dirty="0"/>
          </a:p>
          <a:p>
            <a:pPr algn="ctr"/>
            <a:r>
              <a:rPr lang="en-US" sz="2000" b="1" u="sng" dirty="0"/>
              <a:t>Young </a:t>
            </a:r>
            <a:r>
              <a:rPr lang="en-US" sz="2000" b="1" u="sng" dirty="0" err="1"/>
              <a:t>Hee</a:t>
            </a:r>
            <a:r>
              <a:rPr lang="en-US" sz="2000" b="1" u="sng" dirty="0"/>
              <a:t> Lee</a:t>
            </a:r>
          </a:p>
          <a:p>
            <a:pPr algn="ctr"/>
            <a:r>
              <a:rPr lang="en-US" sz="2000" dirty="0"/>
              <a:t>Governance Specialist &amp; Gender Focal Point</a:t>
            </a:r>
          </a:p>
          <a:p>
            <a:pPr algn="ctr"/>
            <a:r>
              <a:rPr lang="en-US" sz="2000" dirty="0"/>
              <a:t>Adaptation Fund, </a:t>
            </a:r>
          </a:p>
          <a:p>
            <a:pPr algn="ctr"/>
            <a:r>
              <a:rPr lang="en-US" sz="2000" dirty="0">
                <a:hlinkClick r:id="rId7"/>
              </a:rPr>
              <a:t>ylee12@adaptation-fund.org</a:t>
            </a:r>
            <a:r>
              <a:rPr lang="en-US" sz="2000" dirty="0"/>
              <a:t> </a:t>
            </a:r>
          </a:p>
          <a:p>
            <a:endParaRPr lang="en-US" dirty="0"/>
          </a:p>
          <a:p>
            <a:endParaRPr lang="en-US" dirty="0"/>
          </a:p>
          <a:p>
            <a:pPr algn="ctr"/>
            <a:r>
              <a:rPr lang="en-US" sz="2000" b="1" u="sng" dirty="0"/>
              <a:t>Graciela Hijar</a:t>
            </a:r>
          </a:p>
          <a:p>
            <a:pPr algn="ctr"/>
            <a:r>
              <a:rPr lang="en-US" sz="2000" dirty="0"/>
              <a:t>Gender Consultant</a:t>
            </a:r>
          </a:p>
          <a:p>
            <a:pPr algn="ctr"/>
            <a:r>
              <a:rPr lang="en-US" sz="2000" dirty="0"/>
              <a:t>Adaptation Fund, </a:t>
            </a:r>
          </a:p>
          <a:p>
            <a:pPr algn="ctr"/>
            <a:r>
              <a:rPr lang="en-US" sz="2000" dirty="0">
                <a:hlinkClick r:id="rId7"/>
              </a:rPr>
              <a:t>ghijarsantibanez@adaptation-fund.org</a:t>
            </a:r>
            <a:r>
              <a:rPr lang="en-US" sz="2000" dirty="0"/>
              <a:t> </a:t>
            </a:r>
          </a:p>
          <a:p>
            <a:endParaRPr lang="en-US" dirty="0"/>
          </a:p>
        </p:txBody>
      </p:sp>
      <p:sp>
        <p:nvSpPr>
          <p:cNvPr id="11" name="TextBox 10">
            <a:extLst>
              <a:ext uri="{FF2B5EF4-FFF2-40B4-BE49-F238E27FC236}">
                <a16:creationId xmlns:a16="http://schemas.microsoft.com/office/drawing/2014/main" id="{C30BB505-AC4D-49D5-BE0E-041C6AF12CC9}"/>
              </a:ext>
            </a:extLst>
          </p:cNvPr>
          <p:cNvSpPr txBox="1"/>
          <p:nvPr/>
        </p:nvSpPr>
        <p:spPr>
          <a:xfrm>
            <a:off x="2097911" y="6036274"/>
            <a:ext cx="1447563" cy="284693"/>
          </a:xfrm>
          <a:prstGeom prst="rect">
            <a:avLst/>
          </a:prstGeom>
          <a:noFill/>
        </p:spPr>
        <p:txBody>
          <a:bodyPr wrap="square" rtlCol="0">
            <a:spAutoFit/>
          </a:bodyPr>
          <a:lstStyle/>
          <a:p>
            <a:pPr algn="ctr"/>
            <a:r>
              <a:rPr lang="en-US" sz="1250" dirty="0"/>
              <a:t>adaptation-fund</a:t>
            </a:r>
            <a:endParaRPr lang="en-GB" sz="1250" dirty="0"/>
          </a:p>
        </p:txBody>
      </p:sp>
      <p:pic>
        <p:nvPicPr>
          <p:cNvPr id="4" name="Picture 3">
            <a:extLst>
              <a:ext uri="{FF2B5EF4-FFF2-40B4-BE49-F238E27FC236}">
                <a16:creationId xmlns:a16="http://schemas.microsoft.com/office/drawing/2014/main" id="{CF453B8C-B590-413B-8970-CCEBA34FC1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61687" y="5969694"/>
            <a:ext cx="395934" cy="395934"/>
          </a:xfrm>
          <a:prstGeom prst="rect">
            <a:avLst/>
          </a:prstGeom>
        </p:spPr>
      </p:pic>
      <p:pic>
        <p:nvPicPr>
          <p:cNvPr id="6" name="Picture 5">
            <a:extLst>
              <a:ext uri="{FF2B5EF4-FFF2-40B4-BE49-F238E27FC236}">
                <a16:creationId xmlns:a16="http://schemas.microsoft.com/office/drawing/2014/main" id="{D69CF53D-163B-4D9B-83A7-9E940F88D5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1101" y="5445819"/>
            <a:ext cx="417105" cy="417105"/>
          </a:xfrm>
          <a:prstGeom prst="rect">
            <a:avLst/>
          </a:prstGeom>
        </p:spPr>
      </p:pic>
      <p:sp>
        <p:nvSpPr>
          <p:cNvPr id="17" name="TextBox 16">
            <a:extLst>
              <a:ext uri="{FF2B5EF4-FFF2-40B4-BE49-F238E27FC236}">
                <a16:creationId xmlns:a16="http://schemas.microsoft.com/office/drawing/2014/main" id="{96F33535-FCB7-49C6-849A-091CCC6B8466}"/>
              </a:ext>
            </a:extLst>
          </p:cNvPr>
          <p:cNvSpPr txBox="1"/>
          <p:nvPr/>
        </p:nvSpPr>
        <p:spPr>
          <a:xfrm>
            <a:off x="1102759" y="3855590"/>
            <a:ext cx="3301458" cy="369332"/>
          </a:xfrm>
          <a:prstGeom prst="rect">
            <a:avLst/>
          </a:prstGeom>
          <a:noFill/>
        </p:spPr>
        <p:txBody>
          <a:bodyPr wrap="square" rtlCol="0">
            <a:spAutoFit/>
          </a:bodyPr>
          <a:lstStyle/>
          <a:p>
            <a:pPr algn="ctr"/>
            <a:r>
              <a:rPr lang="en-US" b="1" dirty="0"/>
              <a:t>www.adaptation-fund.org</a:t>
            </a:r>
            <a:endParaRPr lang="en-GB" b="1" dirty="0"/>
          </a:p>
        </p:txBody>
      </p:sp>
      <p:pic>
        <p:nvPicPr>
          <p:cNvPr id="19" name="Picture 18">
            <a:extLst>
              <a:ext uri="{FF2B5EF4-FFF2-40B4-BE49-F238E27FC236}">
                <a16:creationId xmlns:a16="http://schemas.microsoft.com/office/drawing/2014/main" id="{6BE77EB4-C228-4E06-B963-EEBA8DA1A7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3448"/>
            <a:ext cx="4027329" cy="3020497"/>
          </a:xfrm>
          <a:prstGeom prst="rect">
            <a:avLst/>
          </a:prstGeom>
        </p:spPr>
      </p:pic>
    </p:spTree>
    <p:extLst>
      <p:ext uri="{BB962C8B-B14F-4D97-AF65-F5344CB8AC3E}">
        <p14:creationId xmlns:p14="http://schemas.microsoft.com/office/powerpoint/2010/main" val="19740297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WBDocument" ma:contentTypeID="0x010100F4C63C3BD852AE468EAEFD0E6C57C64F0200F6BB69EE57CB454DB48205F49CB29C50" ma:contentTypeVersion="16" ma:contentTypeDescription="" ma:contentTypeScope="" ma:versionID="513bf6a325c36ed4b9d60f271bcc8249">
  <xsd:schema xmlns:xsd="http://www.w3.org/2001/XMLSchema" xmlns:xs="http://www.w3.org/2001/XMLSchema" xmlns:p="http://schemas.microsoft.com/office/2006/metadata/properties" xmlns:ns3="3e02667f-0271-471b-bd6e-11a2e16def1d" targetNamespace="http://schemas.microsoft.com/office/2006/metadata/properties" ma:root="true" ma:fieldsID="2f3663a29b4827bbb1a78314061ce33b" ns3:_="">
    <xsd:import namespace="3e02667f-0271-471b-bd6e-11a2e16def1d"/>
    <xsd:element name="properties">
      <xsd:complexType>
        <xsd:sequence>
          <xsd:element name="documentManagement">
            <xsd:complexType>
              <xsd:all>
                <xsd:element ref="ns3:WBDocs_Document_Date" minOccurs="0"/>
                <xsd:element ref="ns3:WBDocs_Information_Classification"/>
                <xsd:element ref="ns3:TaxCatchAll" minOccurs="0"/>
                <xsd:element ref="ns3:TaxCatchAllLabel" minOccurs="0"/>
                <xsd:element ref="ns3:_dlc_DocId" minOccurs="0"/>
                <xsd:element ref="ns3:_dlc_DocIdUrl" minOccurs="0"/>
                <xsd:element ref="ns3:_dlc_DocIdPersistId" minOccurs="0"/>
                <xsd:element ref="ns3:WBDocs_Access_To_Info_Exception" minOccurs="0"/>
                <xsd:element ref="ns3:o1cb080a3dca4eb8a0fd03c7cc8bf8f7" minOccurs="0"/>
                <xsd:element ref="ns3:i008215bacac45029ee8cafff4c8e93b" minOccurs="0"/>
                <xsd:element ref="ns3:OneCMS_Subcategory" minOccurs="0"/>
                <xsd:element ref="ns3:OneCMS_Category" minOccurs="0"/>
                <xsd:element ref="ns3:Abstrac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WBDocs_Document_Date" ma:index="3" nillable="true" ma:displayName="Document Date" ma:default="[today]" ma:format="DateTime" ma:internalName="WBDocs_Document_Date" ma:readOnly="false">
      <xsd:simpleType>
        <xsd:restriction base="dms:DateTime"/>
      </xsd:simpleType>
    </xsd:element>
    <xsd:element name="WBDocs_Information_Classification" ma:index="4" ma:displayName="Information Classification" ma:default="Official Use Only" ma:format="Dropdown" ma:internalName="WBDocs_Information_Classification" ma:readOnly="false">
      <xsd:simpleType>
        <xsd:restriction base="dms:Choice">
          <xsd:enumeration value="Public"/>
          <xsd:enumeration value="Official Use Only"/>
          <xsd:enumeration value="Confidential"/>
          <xsd:enumeration value="Strictly Confidential"/>
        </xsd:restriction>
      </xsd:simpleType>
    </xsd:element>
    <xsd:element name="TaxCatchAll" ma:index="6" nillable="true" ma:displayName="Taxonomy Catch All Column" ma:hidden="true" ma:list="{52a9afb7-7b6a-44ed-a0ea-db681bed9442}" ma:internalName="TaxCatchAll" ma:showField="CatchAllData" ma:web="2162f347-cf1b-4bed-ad36-8fa5f60395a9">
      <xsd:complexType>
        <xsd:complexContent>
          <xsd:extension base="dms:MultiChoiceLookup">
            <xsd:sequence>
              <xsd:element name="Value" type="dms:Lookup" maxOccurs="unbounded" minOccurs="0" nillable="true"/>
            </xsd:sequence>
          </xsd:extension>
        </xsd:complexContent>
      </xsd:complexType>
    </xsd:element>
    <xsd:element name="TaxCatchAllLabel" ma:index="7" nillable="true" ma:displayName="Taxonomy Catch All Column1" ma:hidden="true" ma:list="{52a9afb7-7b6a-44ed-a0ea-db681bed9442}" ma:internalName="TaxCatchAllLabel" ma:readOnly="true" ma:showField="CatchAllDataLabel" ma:web="2162f347-cf1b-4bed-ad36-8fa5f60395a9">
      <xsd:complexType>
        <xsd:complexContent>
          <xsd:extension base="dms:MultiChoiceLookup">
            <xsd:sequence>
              <xsd:element name="Value" type="dms:Lookup" maxOccurs="unbounded" minOccurs="0" nillable="true"/>
            </xsd:sequence>
          </xsd:extension>
        </xsd:complexContent>
      </xsd:complexType>
    </xsd:element>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WBDocs_Access_To_Info_Exception" ma:index="13" nillable="true" ma:displayName="Access to Info Exception" ma:default="12. Not Assessed" ma:format="Dropdown" ma:internalName="WBDocs_Access_To_Info_Exception">
      <xsd:simpleType>
        <xsd:restriction base="dms:Choice">
          <xsd:enumeration value="1. Personal"/>
          <xsd:enumeration value="2. Executive Director's Communications"/>
          <xsd:enumeration value="3. Board Ethics Committee"/>
          <xsd:enumeration value="4. Attorney-Client Privilege"/>
          <xsd:enumeration value="5. Security &amp; Safety"/>
          <xsd:enumeration value="6. Other Disclosure Regimes"/>
          <xsd:enumeration value="7. Client / Third Party Confidence"/>
          <xsd:enumeration value="8. Corporate/Administrative"/>
          <xsd:enumeration value="9. Deliberative"/>
          <xsd:enumeration value="10a-c. Financial - Forecast/Analysis/Transactions"/>
          <xsd:enumeration value="10d. Financial - Banking &amp; Billing"/>
          <xsd:enumeration value="11. Bank's Prerogative to Restrict"/>
          <xsd:enumeration value="12. Not Assessed"/>
          <xsd:enumeration value="13. Not Applicable"/>
          <xsd:enumeration value="Unknown Policy Restriction"/>
        </xsd:restriction>
      </xsd:simpleType>
    </xsd:element>
    <xsd:element name="o1cb080a3dca4eb8a0fd03c7cc8bf8f7" ma:index="15" nillable="true" ma:taxonomy="true" ma:internalName="o1cb080a3dca4eb8a0fd03c7cc8bf8f7" ma:taxonomyFieldName="WBDocs_Local_Document_Type" ma:displayName="Local Document Type" ma:readOnly="false" ma:default="" ma:fieldId="{81cb080a-3dca-4eb8-a0fd-03c7cc8bf8f7}" ma:taxonomyMulti="true" ma:sspId="2a6c10d7-b926-4fc0-945e-3cbf5049f6bd" ma:termSetId="ec380048-e675-43f7-9194-41567bcb0af6" ma:anchorId="00000000-0000-0000-0000-000000000000" ma:open="false" ma:isKeyword="false">
      <xsd:complexType>
        <xsd:sequence>
          <xsd:element ref="pc:Terms" minOccurs="0" maxOccurs="1"/>
        </xsd:sequence>
      </xsd:complexType>
    </xsd:element>
    <xsd:element name="i008215bacac45029ee8cafff4c8e93b" ma:index="17" nillable="true" ma:taxonomy="true" ma:internalName="i008215bacac45029ee8cafff4c8e93b" ma:taxonomyFieldName="WBDocs_Originating_Unit" ma:displayName="Originating unit" ma:readOnly="false" ma:default="-1;#GEF - Global Environment Facility|9f323ca6-1e1c-45a7-a1ba-5f59196854eb" ma:fieldId="{2008215b-acac-4502-9ee8-cafff4c8e93b}" ma:taxonomyMulti="true" ma:sspId="2a6c10d7-b926-4fc0-945e-3cbf5049f6bd" ma:termSetId="806c0147-d557-463e-8bb0-983f4f318bd5" ma:anchorId="00000000-0000-0000-0000-000000000000" ma:open="false" ma:isKeyword="false">
      <xsd:complexType>
        <xsd:sequence>
          <xsd:element ref="pc:Terms" minOccurs="0" maxOccurs="1"/>
        </xsd:sequence>
      </xsd:complexType>
    </xsd:element>
    <xsd:element name="OneCMS_Subcategory" ma:index="21" nillable="true" ma:displayName="Subcategory" ma:hidden="true" ma:internalName="OneCMS_Subcategory" ma:readOnly="false">
      <xsd:simpleType>
        <xsd:restriction base="dms:Text"/>
      </xsd:simpleType>
    </xsd:element>
    <xsd:element name="OneCMS_Category" ma:index="22" nillable="true" ma:displayName="Category" ma:hidden="true" ma:internalName="OneCMS_Category" ma:readOnly="false">
      <xsd:simpleType>
        <xsd:restriction base="dms:Text"/>
      </xsd:simpleType>
    </xsd:element>
    <xsd:element name="Abstract" ma:index="23" nillable="true" ma:displayName="Abstract" ma:hidden="true" ma:internalName="Abstract" ma:readOnly="fals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 ma:displayName="Author"/>
        <xsd:element ref="dcterms:created" minOccurs="0" maxOccurs="1"/>
        <xsd:element ref="dc:identifier" minOccurs="0" maxOccurs="1"/>
        <xsd:element name="contentType" minOccurs="0" maxOccurs="1" type="xsd:string" ma:index="1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2a6c10d7-b926-4fc0-945e-3cbf5049f6bd" ContentTypeId="0x010100F4C63C3BD852AE468EAEFD0E6C57C64F02" PreviousValue="false"/>
</file>

<file path=customXml/item3.xml><?xml version="1.0" encoding="utf-8"?>
<?mso-contentType ?>
<spe:Receivers xmlns:spe="http://schemas.microsoft.com/sharepoint/event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i008215bacac45029ee8cafff4c8e93b xmlns="3e02667f-0271-471b-bd6e-11a2e16def1d">
      <Terms xmlns="http://schemas.microsoft.com/office/infopath/2007/PartnerControls">
        <TermInfo xmlns="http://schemas.microsoft.com/office/infopath/2007/PartnerControls">
          <TermName xmlns="http://schemas.microsoft.com/office/infopath/2007/PartnerControls">GEF - Global Environment Facility</TermName>
          <TermId xmlns="http://schemas.microsoft.com/office/infopath/2007/PartnerControls">9f323ca6-1e1c-45a7-a1ba-5f59196854eb</TermId>
        </TermInfo>
      </Terms>
    </i008215bacac45029ee8cafff4c8e93b>
    <WBDocs_Document_Date xmlns="3e02667f-0271-471b-bd6e-11a2e16def1d">2020-08-05T18:26:04+00:00</WBDocs_Document_Date>
    <WBDocs_Access_To_Info_Exception xmlns="3e02667f-0271-471b-bd6e-11a2e16def1d">12. Not Assessed</WBDocs_Access_To_Info_Exception>
    <TaxCatchAll xmlns="3e02667f-0271-471b-bd6e-11a2e16def1d">
      <Value>5</Value>
    </TaxCatchAll>
    <WBDocs_Information_Classification xmlns="3e02667f-0271-471b-bd6e-11a2e16def1d">Official Use Only</WBDocs_Information_Classification>
    <o1cb080a3dca4eb8a0fd03c7cc8bf8f7 xmlns="3e02667f-0271-471b-bd6e-11a2e16def1d">
      <Terms xmlns="http://schemas.microsoft.com/office/infopath/2007/PartnerControls"/>
    </o1cb080a3dca4eb8a0fd03c7cc8bf8f7>
    <Abstract xmlns="3e02667f-0271-471b-bd6e-11a2e16def1d" xsi:nil="true"/>
    <OneCMS_Subcategory xmlns="3e02667f-0271-471b-bd6e-11a2e16def1d" xsi:nil="true"/>
    <OneCMS_Category xmlns="3e02667f-0271-471b-bd6e-11a2e16def1d" xsi:nil="true"/>
  </documentManagement>
</p:properties>
</file>

<file path=customXml/itemProps1.xml><?xml version="1.0" encoding="utf-8"?>
<ds:datastoreItem xmlns:ds="http://schemas.openxmlformats.org/officeDocument/2006/customXml" ds:itemID="{5462E662-6537-4FFB-A2B1-354C2E5F24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2667f-0271-471b-bd6e-11a2e16de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E54583-F7BC-4C5D-A0CA-405B0B6FE0D0}">
  <ds:schemaRefs>
    <ds:schemaRef ds:uri="Microsoft.SharePoint.Taxonomy.ContentTypeSync"/>
  </ds:schemaRefs>
</ds:datastoreItem>
</file>

<file path=customXml/itemProps3.xml><?xml version="1.0" encoding="utf-8"?>
<ds:datastoreItem xmlns:ds="http://schemas.openxmlformats.org/officeDocument/2006/customXml" ds:itemID="{B4CE7B9A-4689-49CC-A03D-C65EB646A99B}">
  <ds:schemaRefs>
    <ds:schemaRef ds:uri="http://schemas.microsoft.com/sharepoint/events"/>
  </ds:schemaRefs>
</ds:datastoreItem>
</file>

<file path=customXml/itemProps4.xml><?xml version="1.0" encoding="utf-8"?>
<ds:datastoreItem xmlns:ds="http://schemas.openxmlformats.org/officeDocument/2006/customXml" ds:itemID="{EC89E62F-354A-4B0B-844C-2C375858ED93}">
  <ds:schemaRefs>
    <ds:schemaRef ds:uri="http://schemas.microsoft.com/sharepoint/v3/contenttype/forms"/>
  </ds:schemaRefs>
</ds:datastoreItem>
</file>

<file path=customXml/itemProps5.xml><?xml version="1.0" encoding="utf-8"?>
<ds:datastoreItem xmlns:ds="http://schemas.openxmlformats.org/officeDocument/2006/customXml" ds:itemID="{72D92910-BC07-4DD8-8CD5-BBC2D5153FB2}">
  <ds:schemaRefs>
    <ds:schemaRef ds:uri="http://schemas.microsoft.com/office/2006/metadata/properties"/>
    <ds:schemaRef ds:uri="http://schemas.microsoft.com/office/infopath/2007/PartnerControls"/>
    <ds:schemaRef ds:uri="3e02667f-0271-471b-bd6e-11a2e16def1d"/>
  </ds:schemaRefs>
</ds:datastoreItem>
</file>

<file path=docProps/app.xml><?xml version="1.0" encoding="utf-8"?>
<Properties xmlns="http://schemas.openxmlformats.org/officeDocument/2006/extended-properties" xmlns:vt="http://schemas.openxmlformats.org/officeDocument/2006/docPropsVTypes">
  <TotalTime>11192</TotalTime>
  <Words>3140</Words>
  <Application>Microsoft Macintosh PowerPoint</Application>
  <PresentationFormat>Widescreen</PresentationFormat>
  <Paragraphs>331</Paragraphs>
  <Slides>34</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Symbol</vt:lpstr>
      <vt:lpstr>Trebuchet MS</vt:lpstr>
      <vt:lpstr>Wingdings</vt:lpstr>
      <vt:lpstr>Wingdings 3</vt:lpstr>
      <vt:lpstr>Facet</vt:lpstr>
      <vt:lpstr>WELCOME 2023 AF GENDER WEBINAR</vt:lpstr>
      <vt:lpstr> Webinar: Integrating a gender-responsive approach into AF portfolio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Theme or AF Unit</dc:title>
  <dc:creator>Matthew Trevor Pueschel</dc:creator>
  <cp:lastModifiedBy>Graciela Hijar</cp:lastModifiedBy>
  <cp:revision>104</cp:revision>
  <dcterms:created xsi:type="dcterms:W3CDTF">2020-02-20T21:31:04Z</dcterms:created>
  <dcterms:modified xsi:type="dcterms:W3CDTF">2023-05-24T16:01:42Z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1700</vt:r8>
  </property>
  <property fmtid="{D5CDD505-2E9C-101B-9397-08002B2CF9AE}" pid="3" name="ContentTypeId">
    <vt:lpwstr>0x010100F4C63C3BD852AE468EAEFD0E6C57C64F0200F6BB69EE57CB454DB48205F49CB29C50</vt:lpwstr>
  </property>
  <property fmtid="{D5CDD505-2E9C-101B-9397-08002B2CF9AE}" pid="4" name="WBDocs_Originating_Unit">
    <vt:lpwstr>5;#GEF - Global Environment Facility|9f323ca6-1e1c-45a7-a1ba-5f59196854eb</vt:lpwstr>
  </property>
  <property fmtid="{D5CDD505-2E9C-101B-9397-08002B2CF9AE}" pid="5" name="WBDocs_Local_Document_Type">
    <vt:lpwstr/>
  </property>
</Properties>
</file>