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96" r:id="rId5"/>
    <p:sldId id="416" r:id="rId6"/>
    <p:sldId id="474" r:id="rId7"/>
    <p:sldId id="444" r:id="rId8"/>
    <p:sldId id="359" r:id="rId9"/>
    <p:sldId id="445" r:id="rId10"/>
    <p:sldId id="452" r:id="rId11"/>
    <p:sldId id="476" r:id="rId12"/>
    <p:sldId id="483" r:id="rId13"/>
    <p:sldId id="480" r:id="rId14"/>
    <p:sldId id="481" r:id="rId15"/>
    <p:sldId id="484" r:id="rId16"/>
    <p:sldId id="478" r:id="rId17"/>
    <p:sldId id="488" r:id="rId18"/>
    <p:sldId id="454" r:id="rId19"/>
    <p:sldId id="4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B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A0CFFD-22E5-41D5-825B-56AB17F75F7F}" v="1" dt="2022-06-21T20:54:23.7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D63AFD-8D21-40F0-AE84-006D676C9D4E}" type="doc">
      <dgm:prSet loTypeId="urn:microsoft.com/office/officeart/2008/layout/VerticalCurvedList" loCatId="list" qsTypeId="urn:microsoft.com/office/officeart/2005/8/quickstyle/simple1" qsCatId="simple" csTypeId="urn:microsoft.com/office/officeart/2005/8/colors/accent3_1" csCatId="accent3" phldr="1"/>
      <dgm:spPr/>
      <dgm:t>
        <a:bodyPr/>
        <a:lstStyle/>
        <a:p>
          <a:endParaRPr lang="en-US"/>
        </a:p>
      </dgm:t>
    </dgm:pt>
    <dgm:pt modelId="{5D0A2B25-2866-4FD4-9C5C-111ED28A63F6}">
      <dgm:prSet phldrT="[Text]" custT="1"/>
      <dgm:spPr>
        <a:ln w="28575">
          <a:solidFill>
            <a:schemeClr val="accent1"/>
          </a:solidFill>
          <a:prstDash val="solid"/>
        </a:ln>
      </dgm:spPr>
      <dgm:t>
        <a:bodyPr/>
        <a:lstStyle/>
        <a:p>
          <a:r>
            <a:rPr lang="en-US" sz="1800" b="0" dirty="0"/>
            <a:t>57</a:t>
          </a:r>
          <a:r>
            <a:rPr lang="en-US" sz="1800" dirty="0"/>
            <a:t> IEs accredited to date</a:t>
          </a:r>
        </a:p>
      </dgm:t>
    </dgm:pt>
    <dgm:pt modelId="{5D692D60-EFCF-4D55-9554-9A5C2AF495C6}" type="parTrans" cxnId="{1E75AEA8-1B93-4C74-9FC4-5E5248C91230}">
      <dgm:prSet/>
      <dgm:spPr/>
      <dgm:t>
        <a:bodyPr/>
        <a:lstStyle/>
        <a:p>
          <a:endParaRPr lang="en-US"/>
        </a:p>
      </dgm:t>
    </dgm:pt>
    <dgm:pt modelId="{C62513D0-42FC-4BAC-87D0-071C5E2AABB8}" type="sibTrans" cxnId="{1E75AEA8-1B93-4C74-9FC4-5E5248C91230}">
      <dgm:prSet/>
      <dgm:spPr>
        <a:ln w="38100">
          <a:prstDash val="solid"/>
        </a:ln>
      </dgm:spPr>
      <dgm:t>
        <a:bodyPr/>
        <a:lstStyle/>
        <a:p>
          <a:endParaRPr lang="en-US"/>
        </a:p>
      </dgm:t>
    </dgm:pt>
    <dgm:pt modelId="{94E5C6FA-46F8-42CF-9F5E-CFD887BE9751}">
      <dgm:prSet phldrT="[Text]" custT="1"/>
      <dgm:spPr>
        <a:ln w="28575">
          <a:solidFill>
            <a:schemeClr val="accent1"/>
          </a:solidFill>
          <a:prstDash val="solid"/>
        </a:ln>
      </dgm:spPr>
      <dgm:t>
        <a:bodyPr/>
        <a:lstStyle/>
        <a:p>
          <a:r>
            <a:rPr lang="en-US" sz="1800" b="0" dirty="0">
              <a:solidFill>
                <a:schemeClr val="tx1"/>
              </a:solidFill>
            </a:rPr>
            <a:t>34 NIEs, 9 RIEs, and 14 MIEs</a:t>
          </a:r>
        </a:p>
      </dgm:t>
    </dgm:pt>
    <dgm:pt modelId="{EABCAF80-DFF1-48D0-95A2-221E1498FF72}" type="parTrans" cxnId="{654AF81B-50B6-4F72-BA31-FD5182934A6B}">
      <dgm:prSet/>
      <dgm:spPr/>
      <dgm:t>
        <a:bodyPr/>
        <a:lstStyle/>
        <a:p>
          <a:endParaRPr lang="en-US"/>
        </a:p>
      </dgm:t>
    </dgm:pt>
    <dgm:pt modelId="{468894C7-87CF-48B9-AFD7-FCE5DBCD6FF4}" type="sibTrans" cxnId="{654AF81B-50B6-4F72-BA31-FD5182934A6B}">
      <dgm:prSet/>
      <dgm:spPr/>
      <dgm:t>
        <a:bodyPr/>
        <a:lstStyle/>
        <a:p>
          <a:endParaRPr lang="en-US"/>
        </a:p>
      </dgm:t>
    </dgm:pt>
    <dgm:pt modelId="{B360ECB2-B5D8-47FC-B6C5-543959977590}">
      <dgm:prSet custT="1"/>
      <dgm:spPr>
        <a:solidFill>
          <a:schemeClr val="accent1">
            <a:lumMod val="40000"/>
            <a:lumOff val="60000"/>
          </a:schemeClr>
        </a:solidFill>
        <a:ln w="28575">
          <a:solidFill>
            <a:schemeClr val="accent1"/>
          </a:solidFill>
        </a:ln>
      </dgm:spPr>
      <dgm:t>
        <a:bodyPr/>
        <a:lstStyle/>
        <a:p>
          <a:pPr>
            <a:buFont typeface="Wingdings" panose="05000000000000000000" pitchFamily="2" charset="2"/>
            <a:buChar char="q"/>
          </a:pPr>
          <a:r>
            <a:rPr lang="en-US" sz="1800" b="0" dirty="0">
              <a:solidFill>
                <a:srgbClr val="FF0000"/>
              </a:solidFill>
            </a:rPr>
            <a:t>16 out of this are NIEs (about 48%)</a:t>
          </a:r>
          <a:endParaRPr lang="en-US" sz="1800" b="0" dirty="0">
            <a:solidFill>
              <a:schemeClr val="tx1"/>
            </a:solidFill>
          </a:endParaRPr>
        </a:p>
      </dgm:t>
    </dgm:pt>
    <dgm:pt modelId="{8C878C61-F659-41C9-B444-C2D5CB960CEE}" type="parTrans" cxnId="{5CD87E5F-DA80-4F58-8B59-DAA80BDB4AD0}">
      <dgm:prSet/>
      <dgm:spPr/>
      <dgm:t>
        <a:bodyPr/>
        <a:lstStyle/>
        <a:p>
          <a:endParaRPr lang="en-US"/>
        </a:p>
      </dgm:t>
    </dgm:pt>
    <dgm:pt modelId="{306E7022-6FFE-4238-8CF7-2C89EEA28B58}" type="sibTrans" cxnId="{5CD87E5F-DA80-4F58-8B59-DAA80BDB4AD0}">
      <dgm:prSet/>
      <dgm:spPr/>
      <dgm:t>
        <a:bodyPr/>
        <a:lstStyle/>
        <a:p>
          <a:endParaRPr lang="en-US"/>
        </a:p>
      </dgm:t>
    </dgm:pt>
    <dgm:pt modelId="{84078BA9-FA2E-4477-9926-00EE776BEFE6}">
      <dgm:prSet phldrT="[Text]" custT="1"/>
      <dgm:spPr>
        <a:ln w="28575">
          <a:solidFill>
            <a:schemeClr val="accent1"/>
          </a:solidFill>
          <a:prstDash val="solid"/>
        </a:ln>
      </dgm:spPr>
      <dgm:t>
        <a:bodyPr/>
        <a:lstStyle/>
        <a:p>
          <a:pPr>
            <a:buFont typeface="Wingdings" panose="05000000000000000000" pitchFamily="2" charset="2"/>
            <a:buChar char="q"/>
          </a:pPr>
          <a:r>
            <a:rPr lang="en-US" sz="1800" b="0" dirty="0">
              <a:solidFill>
                <a:schemeClr val="tx1"/>
              </a:solidFill>
            </a:rPr>
            <a:t>33 IEs have been re-accredited (58%)</a:t>
          </a:r>
          <a:endParaRPr lang="en-US" sz="1800" b="0" dirty="0">
            <a:solidFill>
              <a:srgbClr val="FF0000"/>
            </a:solidFill>
          </a:endParaRPr>
        </a:p>
      </dgm:t>
    </dgm:pt>
    <dgm:pt modelId="{1E59E4E9-F97E-4543-82E0-812F7523823B}" type="sibTrans" cxnId="{53F3D97A-1A01-4252-BEB2-10FA4DC4792A}">
      <dgm:prSet/>
      <dgm:spPr/>
      <dgm:t>
        <a:bodyPr/>
        <a:lstStyle/>
        <a:p>
          <a:endParaRPr lang="en-US"/>
        </a:p>
      </dgm:t>
    </dgm:pt>
    <dgm:pt modelId="{5D62032C-F237-43AD-B3B5-53C231B970B7}" type="parTrans" cxnId="{53F3D97A-1A01-4252-BEB2-10FA4DC4792A}">
      <dgm:prSet/>
      <dgm:spPr/>
      <dgm:t>
        <a:bodyPr/>
        <a:lstStyle/>
        <a:p>
          <a:endParaRPr lang="en-US"/>
        </a:p>
      </dgm:t>
    </dgm:pt>
    <dgm:pt modelId="{2BEA5599-FF53-492E-8DD9-566AF82D6471}">
      <dgm:prSet/>
      <dgm:spPr>
        <a:ln w="28575">
          <a:solidFill>
            <a:schemeClr val="accent1"/>
          </a:solidFill>
        </a:ln>
      </dgm:spPr>
      <dgm:t>
        <a:bodyPr/>
        <a:lstStyle/>
        <a:p>
          <a:r>
            <a:rPr lang="en-US" b="1" dirty="0">
              <a:solidFill>
                <a:srgbClr val="FF0000"/>
              </a:solidFill>
            </a:rPr>
            <a:t>10</a:t>
          </a:r>
          <a:r>
            <a:rPr lang="en-US" dirty="0"/>
            <a:t> accredited NIEs from LDCs; </a:t>
          </a:r>
          <a:r>
            <a:rPr lang="en-US" b="1" dirty="0">
              <a:solidFill>
                <a:srgbClr val="C00000"/>
              </a:solidFill>
            </a:rPr>
            <a:t>7</a:t>
          </a:r>
          <a:r>
            <a:rPr lang="en-US" dirty="0">
              <a:solidFill>
                <a:srgbClr val="C00000"/>
              </a:solidFill>
            </a:rPr>
            <a:t> </a:t>
          </a:r>
          <a:r>
            <a:rPr lang="en-US" dirty="0"/>
            <a:t>accredited NIEs  from SIDS; and </a:t>
          </a:r>
          <a:r>
            <a:rPr lang="en-US" dirty="0">
              <a:solidFill>
                <a:srgbClr val="C00000"/>
              </a:solidFill>
            </a:rPr>
            <a:t>17</a:t>
          </a:r>
          <a:r>
            <a:rPr lang="en-US" dirty="0"/>
            <a:t> accredited NIEs from other developing countries</a:t>
          </a:r>
        </a:p>
      </dgm:t>
    </dgm:pt>
    <dgm:pt modelId="{13F2B19F-2BA3-4313-85CB-7A9F72F7BAF9}" type="parTrans" cxnId="{F4652B8C-F7EE-4945-9B16-AEAF07638CF6}">
      <dgm:prSet/>
      <dgm:spPr/>
      <dgm:t>
        <a:bodyPr/>
        <a:lstStyle/>
        <a:p>
          <a:endParaRPr lang="en-US"/>
        </a:p>
      </dgm:t>
    </dgm:pt>
    <dgm:pt modelId="{E5C385EC-4486-4ADA-B9CA-89325996B769}" type="sibTrans" cxnId="{F4652B8C-F7EE-4945-9B16-AEAF07638CF6}">
      <dgm:prSet/>
      <dgm:spPr/>
      <dgm:t>
        <a:bodyPr/>
        <a:lstStyle/>
        <a:p>
          <a:endParaRPr lang="en-US"/>
        </a:p>
      </dgm:t>
    </dgm:pt>
    <dgm:pt modelId="{44C8196E-0C34-4E72-951D-69BA36DC4C40}" type="pres">
      <dgm:prSet presAssocID="{71D63AFD-8D21-40F0-AE84-006D676C9D4E}" presName="Name0" presStyleCnt="0">
        <dgm:presLayoutVars>
          <dgm:chMax val="7"/>
          <dgm:chPref val="7"/>
          <dgm:dir/>
        </dgm:presLayoutVars>
      </dgm:prSet>
      <dgm:spPr/>
    </dgm:pt>
    <dgm:pt modelId="{584A9837-31DF-45BC-B485-F9942BA45717}" type="pres">
      <dgm:prSet presAssocID="{71D63AFD-8D21-40F0-AE84-006D676C9D4E}" presName="Name1" presStyleCnt="0"/>
      <dgm:spPr/>
    </dgm:pt>
    <dgm:pt modelId="{FB72C972-F498-4AF2-9819-985EA0A78594}" type="pres">
      <dgm:prSet presAssocID="{71D63AFD-8D21-40F0-AE84-006D676C9D4E}" presName="cycle" presStyleCnt="0"/>
      <dgm:spPr/>
    </dgm:pt>
    <dgm:pt modelId="{B912FF7D-4A71-4A8D-B506-31CAECF907BC}" type="pres">
      <dgm:prSet presAssocID="{71D63AFD-8D21-40F0-AE84-006D676C9D4E}" presName="srcNode" presStyleLbl="node1" presStyleIdx="0" presStyleCnt="5"/>
      <dgm:spPr/>
    </dgm:pt>
    <dgm:pt modelId="{D53D5391-FF11-4D1A-B98F-33E836FE1B94}" type="pres">
      <dgm:prSet presAssocID="{71D63AFD-8D21-40F0-AE84-006D676C9D4E}" presName="conn" presStyleLbl="parChTrans1D2" presStyleIdx="0" presStyleCnt="1" custLinFactNeighborX="-36358"/>
      <dgm:spPr/>
    </dgm:pt>
    <dgm:pt modelId="{77663BD4-051C-4BF2-83BE-55ECDEB0574A}" type="pres">
      <dgm:prSet presAssocID="{71D63AFD-8D21-40F0-AE84-006D676C9D4E}" presName="extraNode" presStyleLbl="node1" presStyleIdx="0" presStyleCnt="5"/>
      <dgm:spPr/>
    </dgm:pt>
    <dgm:pt modelId="{82403F50-DF79-4777-A5AB-AD40F7010A84}" type="pres">
      <dgm:prSet presAssocID="{71D63AFD-8D21-40F0-AE84-006D676C9D4E}" presName="dstNode" presStyleLbl="node1" presStyleIdx="0" presStyleCnt="5"/>
      <dgm:spPr/>
    </dgm:pt>
    <dgm:pt modelId="{A0C946B5-7666-4996-BC8E-F2F2C84CDAD1}" type="pres">
      <dgm:prSet presAssocID="{5D0A2B25-2866-4FD4-9C5C-111ED28A63F6}" presName="text_1" presStyleLbl="node1" presStyleIdx="0" presStyleCnt="5" custScaleX="45167" custLinFactNeighborX="-24664" custLinFactNeighborY="-15046">
        <dgm:presLayoutVars>
          <dgm:bulletEnabled val="1"/>
        </dgm:presLayoutVars>
      </dgm:prSet>
      <dgm:spPr/>
    </dgm:pt>
    <dgm:pt modelId="{E4011348-8A6F-47B5-AE38-9601E55D1816}" type="pres">
      <dgm:prSet presAssocID="{5D0A2B25-2866-4FD4-9C5C-111ED28A63F6}" presName="accent_1" presStyleCnt="0"/>
      <dgm:spPr/>
    </dgm:pt>
    <dgm:pt modelId="{20DC35A5-B4FC-4F78-99DD-CEB63607B3B2}" type="pres">
      <dgm:prSet presAssocID="{5D0A2B25-2866-4FD4-9C5C-111ED28A63F6}" presName="accentRepeatNode" presStyleLbl="solidFgAcc1" presStyleIdx="0" presStyleCnt="5" custLinFactNeighborY="-9658"/>
      <dgm:spPr>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dgm:spPr>
    </dgm:pt>
    <dgm:pt modelId="{661E0708-47FE-4B3C-8ABB-796FDF89DEDC}" type="pres">
      <dgm:prSet presAssocID="{94E5C6FA-46F8-42CF-9F5E-CFD887BE9751}" presName="text_2" presStyleLbl="node1" presStyleIdx="1" presStyleCnt="5" custScaleX="51316" custLinFactNeighborX="-21090" custLinFactNeighborY="-16470">
        <dgm:presLayoutVars>
          <dgm:bulletEnabled val="1"/>
        </dgm:presLayoutVars>
      </dgm:prSet>
      <dgm:spPr/>
    </dgm:pt>
    <dgm:pt modelId="{36917AA5-AA59-417D-AD27-3129AEBF9278}" type="pres">
      <dgm:prSet presAssocID="{94E5C6FA-46F8-42CF-9F5E-CFD887BE9751}" presName="accent_2" presStyleCnt="0"/>
      <dgm:spPr/>
    </dgm:pt>
    <dgm:pt modelId="{4834CDE8-3E0B-4285-A520-2B5B8E543F60}" type="pres">
      <dgm:prSet presAssocID="{94E5C6FA-46F8-42CF-9F5E-CFD887BE9751}" presName="accentRepeatNode" presStyleLbl="solidFgAcc1" presStyleIdx="1" presStyleCnt="5" custLinFactNeighborY="-13170"/>
      <dgm:spPr>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dgm:spPr>
    </dgm:pt>
    <dgm:pt modelId="{2DDF27B8-85E8-4511-BDC0-FB19163D8ED6}" type="pres">
      <dgm:prSet presAssocID="{84078BA9-FA2E-4477-9926-00EE776BEFE6}" presName="text_3" presStyleLbl="node1" presStyleIdx="2" presStyleCnt="5" custScaleX="76414" custLinFactNeighborX="-10254" custLinFactNeighborY="-20862">
        <dgm:presLayoutVars>
          <dgm:bulletEnabled val="1"/>
        </dgm:presLayoutVars>
      </dgm:prSet>
      <dgm:spPr/>
    </dgm:pt>
    <dgm:pt modelId="{07717275-216C-4250-BD86-19E7B6BFC7E8}" type="pres">
      <dgm:prSet presAssocID="{84078BA9-FA2E-4477-9926-00EE776BEFE6}" presName="accent_3" presStyleCnt="0"/>
      <dgm:spPr/>
    </dgm:pt>
    <dgm:pt modelId="{F08F9EFA-6C15-4DB4-922B-6CC7025A69A6}" type="pres">
      <dgm:prSet presAssocID="{84078BA9-FA2E-4477-9926-00EE776BEFE6}" presName="accentRepeatNode" presStyleLbl="solidFgAcc1" presStyleIdx="2" presStyleCnt="5" custLinFactNeighborY="-16682"/>
      <dgm:spPr>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dgm:spPr>
    </dgm:pt>
    <dgm:pt modelId="{D83DCDED-3692-4391-9CD6-C92A1DA5EC63}" type="pres">
      <dgm:prSet presAssocID="{B360ECB2-B5D8-47FC-B6C5-543959977590}" presName="text_4" presStyleLbl="node1" presStyleIdx="3" presStyleCnt="5" custScaleX="62087" custLinFactNeighborX="-16749" custLinFactNeighborY="-20812">
        <dgm:presLayoutVars>
          <dgm:bulletEnabled val="1"/>
        </dgm:presLayoutVars>
      </dgm:prSet>
      <dgm:spPr/>
    </dgm:pt>
    <dgm:pt modelId="{A6253B2D-EE5D-4CA1-90C6-7BF18478422F}" type="pres">
      <dgm:prSet presAssocID="{B360ECB2-B5D8-47FC-B6C5-543959977590}" presName="accent_4" presStyleCnt="0"/>
      <dgm:spPr/>
    </dgm:pt>
    <dgm:pt modelId="{5CC70632-C1A7-4F38-94D7-0939173D6CE1}" type="pres">
      <dgm:prSet presAssocID="{B360ECB2-B5D8-47FC-B6C5-543959977590}" presName="accentRepeatNode" presStyleLbl="solidFgAcc1" presStyleIdx="3" presStyleCnt="5" custLinFactNeighborX="7570" custLinFactNeighborY="-21196"/>
      <dgm:spPr>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a:ln>
          <a:solidFill>
            <a:srgbClr val="99CB38"/>
          </a:solidFill>
        </a:ln>
      </dgm:spPr>
    </dgm:pt>
    <dgm:pt modelId="{6D00BAC4-0207-4068-8CE4-010A4F1CD60F}" type="pres">
      <dgm:prSet presAssocID="{2BEA5599-FF53-492E-8DD9-566AF82D6471}" presName="text_5" presStyleLbl="node1" presStyleIdx="4" presStyleCnt="5" custLinFactNeighborX="-114" custLinFactNeighborY="-8325">
        <dgm:presLayoutVars>
          <dgm:bulletEnabled val="1"/>
        </dgm:presLayoutVars>
      </dgm:prSet>
      <dgm:spPr/>
    </dgm:pt>
    <dgm:pt modelId="{38652BB9-9268-4FB4-8871-F60C4A23018C}" type="pres">
      <dgm:prSet presAssocID="{2BEA5599-FF53-492E-8DD9-566AF82D6471}" presName="accent_5" presStyleCnt="0"/>
      <dgm:spPr/>
    </dgm:pt>
    <dgm:pt modelId="{7AFAB1D8-FC3B-4698-BCD3-6DDBCE80FB81}" type="pres">
      <dgm:prSet presAssocID="{2BEA5599-FF53-492E-8DD9-566AF82D6471}" presName="accentRepeatNode" presStyleLbl="solidFgAcc1" presStyleIdx="4" presStyleCnt="5"/>
      <dgm:spPr/>
    </dgm:pt>
  </dgm:ptLst>
  <dgm:cxnLst>
    <dgm:cxn modelId="{A96DC210-A951-446C-B2DF-B58CEAC6CDAA}" type="presOf" srcId="{C62513D0-42FC-4BAC-87D0-071C5E2AABB8}" destId="{D53D5391-FF11-4D1A-B98F-33E836FE1B94}" srcOrd="0" destOrd="0" presId="urn:microsoft.com/office/officeart/2008/layout/VerticalCurvedList"/>
    <dgm:cxn modelId="{654AF81B-50B6-4F72-BA31-FD5182934A6B}" srcId="{71D63AFD-8D21-40F0-AE84-006D676C9D4E}" destId="{94E5C6FA-46F8-42CF-9F5E-CFD887BE9751}" srcOrd="1" destOrd="0" parTransId="{EABCAF80-DFF1-48D0-95A2-221E1498FF72}" sibTransId="{468894C7-87CF-48B9-AFD7-FCE5DBCD6FF4}"/>
    <dgm:cxn modelId="{758D2B25-EEBA-45AA-A49D-ECE9A37E7847}" type="presOf" srcId="{B360ECB2-B5D8-47FC-B6C5-543959977590}" destId="{D83DCDED-3692-4391-9CD6-C92A1DA5EC63}" srcOrd="0" destOrd="0" presId="urn:microsoft.com/office/officeart/2008/layout/VerticalCurvedList"/>
    <dgm:cxn modelId="{C2DEB738-81CF-4BE8-8F65-6C71910ABFFC}" type="presOf" srcId="{84078BA9-FA2E-4477-9926-00EE776BEFE6}" destId="{2DDF27B8-85E8-4511-BDC0-FB19163D8ED6}" srcOrd="0" destOrd="0" presId="urn:microsoft.com/office/officeart/2008/layout/VerticalCurvedList"/>
    <dgm:cxn modelId="{476CE45B-9C4A-413D-B40E-8E7CB2B4B452}" type="presOf" srcId="{71D63AFD-8D21-40F0-AE84-006D676C9D4E}" destId="{44C8196E-0C34-4E72-951D-69BA36DC4C40}" srcOrd="0" destOrd="0" presId="urn:microsoft.com/office/officeart/2008/layout/VerticalCurvedList"/>
    <dgm:cxn modelId="{5CD87E5F-DA80-4F58-8B59-DAA80BDB4AD0}" srcId="{71D63AFD-8D21-40F0-AE84-006D676C9D4E}" destId="{B360ECB2-B5D8-47FC-B6C5-543959977590}" srcOrd="3" destOrd="0" parTransId="{8C878C61-F659-41C9-B444-C2D5CB960CEE}" sibTransId="{306E7022-6FFE-4238-8CF7-2C89EEA28B58}"/>
    <dgm:cxn modelId="{0598F871-2D3B-4CE4-B2A2-A5CD970E2C22}" type="presOf" srcId="{2BEA5599-FF53-492E-8DD9-566AF82D6471}" destId="{6D00BAC4-0207-4068-8CE4-010A4F1CD60F}" srcOrd="0" destOrd="0" presId="urn:microsoft.com/office/officeart/2008/layout/VerticalCurvedList"/>
    <dgm:cxn modelId="{64138E57-F9AD-426A-935F-494F1BBB9DBA}" type="presOf" srcId="{5D0A2B25-2866-4FD4-9C5C-111ED28A63F6}" destId="{A0C946B5-7666-4996-BC8E-F2F2C84CDAD1}" srcOrd="0" destOrd="0" presId="urn:microsoft.com/office/officeart/2008/layout/VerticalCurvedList"/>
    <dgm:cxn modelId="{53F3D97A-1A01-4252-BEB2-10FA4DC4792A}" srcId="{71D63AFD-8D21-40F0-AE84-006D676C9D4E}" destId="{84078BA9-FA2E-4477-9926-00EE776BEFE6}" srcOrd="2" destOrd="0" parTransId="{5D62032C-F237-43AD-B3B5-53C231B970B7}" sibTransId="{1E59E4E9-F97E-4543-82E0-812F7523823B}"/>
    <dgm:cxn modelId="{F4652B8C-F7EE-4945-9B16-AEAF07638CF6}" srcId="{71D63AFD-8D21-40F0-AE84-006D676C9D4E}" destId="{2BEA5599-FF53-492E-8DD9-566AF82D6471}" srcOrd="4" destOrd="0" parTransId="{13F2B19F-2BA3-4313-85CB-7A9F72F7BAF9}" sibTransId="{E5C385EC-4486-4ADA-B9CA-89325996B769}"/>
    <dgm:cxn modelId="{1E75AEA8-1B93-4C74-9FC4-5E5248C91230}" srcId="{71D63AFD-8D21-40F0-AE84-006D676C9D4E}" destId="{5D0A2B25-2866-4FD4-9C5C-111ED28A63F6}" srcOrd="0" destOrd="0" parTransId="{5D692D60-EFCF-4D55-9554-9A5C2AF495C6}" sibTransId="{C62513D0-42FC-4BAC-87D0-071C5E2AABB8}"/>
    <dgm:cxn modelId="{42DA54FD-A502-4CFD-B253-E3C02EFEFED7}" type="presOf" srcId="{94E5C6FA-46F8-42CF-9F5E-CFD887BE9751}" destId="{661E0708-47FE-4B3C-8ABB-796FDF89DEDC}" srcOrd="0" destOrd="0" presId="urn:microsoft.com/office/officeart/2008/layout/VerticalCurvedList"/>
    <dgm:cxn modelId="{F093A79E-66C7-4E48-9AD3-7802B98803B9}" type="presParOf" srcId="{44C8196E-0C34-4E72-951D-69BA36DC4C40}" destId="{584A9837-31DF-45BC-B485-F9942BA45717}" srcOrd="0" destOrd="0" presId="urn:microsoft.com/office/officeart/2008/layout/VerticalCurvedList"/>
    <dgm:cxn modelId="{69C94C10-9569-4E1D-B5B3-E78BB02764AF}" type="presParOf" srcId="{584A9837-31DF-45BC-B485-F9942BA45717}" destId="{FB72C972-F498-4AF2-9819-985EA0A78594}" srcOrd="0" destOrd="0" presId="urn:microsoft.com/office/officeart/2008/layout/VerticalCurvedList"/>
    <dgm:cxn modelId="{A055AF16-1DF4-479B-AEB8-CFB56537AF25}" type="presParOf" srcId="{FB72C972-F498-4AF2-9819-985EA0A78594}" destId="{B912FF7D-4A71-4A8D-B506-31CAECF907BC}" srcOrd="0" destOrd="0" presId="urn:microsoft.com/office/officeart/2008/layout/VerticalCurvedList"/>
    <dgm:cxn modelId="{D72309F7-8A3F-4D12-8879-5C7CA58BA723}" type="presParOf" srcId="{FB72C972-F498-4AF2-9819-985EA0A78594}" destId="{D53D5391-FF11-4D1A-B98F-33E836FE1B94}" srcOrd="1" destOrd="0" presId="urn:microsoft.com/office/officeart/2008/layout/VerticalCurvedList"/>
    <dgm:cxn modelId="{A1F8E14A-2AAE-4125-89E4-C0E84EB32EFB}" type="presParOf" srcId="{FB72C972-F498-4AF2-9819-985EA0A78594}" destId="{77663BD4-051C-4BF2-83BE-55ECDEB0574A}" srcOrd="2" destOrd="0" presId="urn:microsoft.com/office/officeart/2008/layout/VerticalCurvedList"/>
    <dgm:cxn modelId="{A29495D4-F7A2-4532-8182-9FA8AE40F7E6}" type="presParOf" srcId="{FB72C972-F498-4AF2-9819-985EA0A78594}" destId="{82403F50-DF79-4777-A5AB-AD40F7010A84}" srcOrd="3" destOrd="0" presId="urn:microsoft.com/office/officeart/2008/layout/VerticalCurvedList"/>
    <dgm:cxn modelId="{9907BD01-FB69-4589-9E5F-B305EF867BB4}" type="presParOf" srcId="{584A9837-31DF-45BC-B485-F9942BA45717}" destId="{A0C946B5-7666-4996-BC8E-F2F2C84CDAD1}" srcOrd="1" destOrd="0" presId="urn:microsoft.com/office/officeart/2008/layout/VerticalCurvedList"/>
    <dgm:cxn modelId="{5537B4DC-81B2-48C1-AA69-3A97BA24C2B5}" type="presParOf" srcId="{584A9837-31DF-45BC-B485-F9942BA45717}" destId="{E4011348-8A6F-47B5-AE38-9601E55D1816}" srcOrd="2" destOrd="0" presId="urn:microsoft.com/office/officeart/2008/layout/VerticalCurvedList"/>
    <dgm:cxn modelId="{90F5472E-68EE-4F1F-BFDA-450806267274}" type="presParOf" srcId="{E4011348-8A6F-47B5-AE38-9601E55D1816}" destId="{20DC35A5-B4FC-4F78-99DD-CEB63607B3B2}" srcOrd="0" destOrd="0" presId="urn:microsoft.com/office/officeart/2008/layout/VerticalCurvedList"/>
    <dgm:cxn modelId="{A7C2F896-8966-4772-8A10-E3A780440B54}" type="presParOf" srcId="{584A9837-31DF-45BC-B485-F9942BA45717}" destId="{661E0708-47FE-4B3C-8ABB-796FDF89DEDC}" srcOrd="3" destOrd="0" presId="urn:microsoft.com/office/officeart/2008/layout/VerticalCurvedList"/>
    <dgm:cxn modelId="{778D07B4-5E39-47B0-8811-C66B7305C584}" type="presParOf" srcId="{584A9837-31DF-45BC-B485-F9942BA45717}" destId="{36917AA5-AA59-417D-AD27-3129AEBF9278}" srcOrd="4" destOrd="0" presId="urn:microsoft.com/office/officeart/2008/layout/VerticalCurvedList"/>
    <dgm:cxn modelId="{F3F8CD1F-08AA-474E-B1E8-6A9077774F75}" type="presParOf" srcId="{36917AA5-AA59-417D-AD27-3129AEBF9278}" destId="{4834CDE8-3E0B-4285-A520-2B5B8E543F60}" srcOrd="0" destOrd="0" presId="urn:microsoft.com/office/officeart/2008/layout/VerticalCurvedList"/>
    <dgm:cxn modelId="{6AF6983B-98A2-4987-B65C-8E799A5B9DFD}" type="presParOf" srcId="{584A9837-31DF-45BC-B485-F9942BA45717}" destId="{2DDF27B8-85E8-4511-BDC0-FB19163D8ED6}" srcOrd="5" destOrd="0" presId="urn:microsoft.com/office/officeart/2008/layout/VerticalCurvedList"/>
    <dgm:cxn modelId="{227C3F89-472E-4DBF-BB1A-F3202BF192A0}" type="presParOf" srcId="{584A9837-31DF-45BC-B485-F9942BA45717}" destId="{07717275-216C-4250-BD86-19E7B6BFC7E8}" srcOrd="6" destOrd="0" presId="urn:microsoft.com/office/officeart/2008/layout/VerticalCurvedList"/>
    <dgm:cxn modelId="{D8E3A5BE-333E-4620-9C91-D5B186530759}" type="presParOf" srcId="{07717275-216C-4250-BD86-19E7B6BFC7E8}" destId="{F08F9EFA-6C15-4DB4-922B-6CC7025A69A6}" srcOrd="0" destOrd="0" presId="urn:microsoft.com/office/officeart/2008/layout/VerticalCurvedList"/>
    <dgm:cxn modelId="{C3BBE80B-85F4-486B-8B18-A3EE9EA9C34E}" type="presParOf" srcId="{584A9837-31DF-45BC-B485-F9942BA45717}" destId="{D83DCDED-3692-4391-9CD6-C92A1DA5EC63}" srcOrd="7" destOrd="0" presId="urn:microsoft.com/office/officeart/2008/layout/VerticalCurvedList"/>
    <dgm:cxn modelId="{0060D567-A550-433A-994F-617D8B916EA9}" type="presParOf" srcId="{584A9837-31DF-45BC-B485-F9942BA45717}" destId="{A6253B2D-EE5D-4CA1-90C6-7BF18478422F}" srcOrd="8" destOrd="0" presId="urn:microsoft.com/office/officeart/2008/layout/VerticalCurvedList"/>
    <dgm:cxn modelId="{8791F20A-D442-4EE9-ADEB-1589D3BE9457}" type="presParOf" srcId="{A6253B2D-EE5D-4CA1-90C6-7BF18478422F}" destId="{5CC70632-C1A7-4F38-94D7-0939173D6CE1}" srcOrd="0" destOrd="0" presId="urn:microsoft.com/office/officeart/2008/layout/VerticalCurvedList"/>
    <dgm:cxn modelId="{07B79EF0-C3EE-4FF2-B524-89FB35BA9583}" type="presParOf" srcId="{584A9837-31DF-45BC-B485-F9942BA45717}" destId="{6D00BAC4-0207-4068-8CE4-010A4F1CD60F}" srcOrd="9" destOrd="0" presId="urn:microsoft.com/office/officeart/2008/layout/VerticalCurvedList"/>
    <dgm:cxn modelId="{344B3872-0A70-404A-B3E5-B822DA87F825}" type="presParOf" srcId="{584A9837-31DF-45BC-B485-F9942BA45717}" destId="{38652BB9-9268-4FB4-8871-F60C4A23018C}" srcOrd="10" destOrd="0" presId="urn:microsoft.com/office/officeart/2008/layout/VerticalCurvedList"/>
    <dgm:cxn modelId="{670E5B92-7415-491E-94A3-9E9C4FB6D3DB}" type="presParOf" srcId="{38652BB9-9268-4FB4-8871-F60C4A23018C}" destId="{7AFAB1D8-FC3B-4698-BCD3-6DDBCE80FB81}" srcOrd="0" destOrd="0" presId="urn:microsoft.com/office/officeart/2008/layout/VerticalCurvedList"/>
  </dgm:cxnLst>
  <dgm:bg>
    <a:solidFill>
      <a:schemeClr val="bg2">
        <a:lumMod val="90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60E48B-8AF3-4A0F-81E0-F7FED73BAE7D}" type="doc">
      <dgm:prSet loTypeId="urn:microsoft.com/office/officeart/2005/8/layout/pyramid2" loCatId="pyramid" qsTypeId="urn:microsoft.com/office/officeart/2005/8/quickstyle/simple2" qsCatId="simple" csTypeId="urn:microsoft.com/office/officeart/2005/8/colors/accent1_2" csCatId="accent1" phldr="1"/>
      <dgm:spPr/>
      <dgm:t>
        <a:bodyPr/>
        <a:lstStyle/>
        <a:p>
          <a:endParaRPr lang="en-US"/>
        </a:p>
      </dgm:t>
    </dgm:pt>
    <dgm:pt modelId="{61CE3913-9191-44A4-9D82-90757D69771B}">
      <dgm:prSet custT="1"/>
      <dgm:spPr/>
      <dgm:t>
        <a:bodyPr/>
        <a:lstStyle/>
        <a:p>
          <a:r>
            <a:rPr lang="en-US" sz="2000" dirty="0"/>
            <a:t>Financial Statements and External Audit requirement</a:t>
          </a:r>
        </a:p>
      </dgm:t>
    </dgm:pt>
    <dgm:pt modelId="{A5B05829-B58D-4A2F-A2FB-53FEB6D280BD}" type="parTrans" cxnId="{2267CFA4-6FF8-42EB-AB6A-155AF6300608}">
      <dgm:prSet/>
      <dgm:spPr/>
      <dgm:t>
        <a:bodyPr/>
        <a:lstStyle/>
        <a:p>
          <a:endParaRPr lang="en-US"/>
        </a:p>
      </dgm:t>
    </dgm:pt>
    <dgm:pt modelId="{A0EA5939-CAA0-49DA-A8E7-9C827E976550}" type="sibTrans" cxnId="{2267CFA4-6FF8-42EB-AB6A-155AF6300608}">
      <dgm:prSet/>
      <dgm:spPr/>
      <dgm:t>
        <a:bodyPr/>
        <a:lstStyle/>
        <a:p>
          <a:endParaRPr lang="en-US"/>
        </a:p>
      </dgm:t>
    </dgm:pt>
    <dgm:pt modelId="{03D33A75-073E-4075-838B-9C88355B9C9A}">
      <dgm:prSet custT="1"/>
      <dgm:spPr>
        <a:solidFill>
          <a:srgbClr val="92D050">
            <a:alpha val="90000"/>
          </a:srgbClr>
        </a:solidFill>
      </dgm:spPr>
      <dgm:t>
        <a:bodyPr/>
        <a:lstStyle/>
        <a:p>
          <a:r>
            <a:rPr lang="en-US" sz="2000" dirty="0"/>
            <a:t>Internal Control Framework </a:t>
          </a:r>
        </a:p>
      </dgm:t>
    </dgm:pt>
    <dgm:pt modelId="{F1E2BE81-AB35-4C9E-BF54-D0524AF4DC46}" type="parTrans" cxnId="{C5BD2F9D-1875-4581-BA03-7A0046F4C2FA}">
      <dgm:prSet/>
      <dgm:spPr/>
      <dgm:t>
        <a:bodyPr/>
        <a:lstStyle/>
        <a:p>
          <a:endParaRPr lang="en-US"/>
        </a:p>
      </dgm:t>
    </dgm:pt>
    <dgm:pt modelId="{C5EA35DF-5F42-491F-802E-26530661F465}" type="sibTrans" cxnId="{C5BD2F9D-1875-4581-BA03-7A0046F4C2FA}">
      <dgm:prSet/>
      <dgm:spPr/>
      <dgm:t>
        <a:bodyPr/>
        <a:lstStyle/>
        <a:p>
          <a:endParaRPr lang="en-US"/>
        </a:p>
      </dgm:t>
    </dgm:pt>
    <dgm:pt modelId="{CDA2DE9D-EA02-4D82-8543-ABFEECE1270C}">
      <dgm:prSet custT="1"/>
      <dgm:spPr/>
      <dgm:t>
        <a:bodyPr/>
        <a:lstStyle/>
        <a:p>
          <a:r>
            <a:rPr lang="en-US" sz="2000" dirty="0"/>
            <a:t>Internal Audit/Assurance and Oversight arrangements</a:t>
          </a:r>
        </a:p>
      </dgm:t>
    </dgm:pt>
    <dgm:pt modelId="{1A72C4C3-EE0F-46DF-97C7-F94BAB0A2D12}" type="parTrans" cxnId="{15DB0A7C-EA83-4D58-A09F-EABF1E380C9A}">
      <dgm:prSet/>
      <dgm:spPr/>
      <dgm:t>
        <a:bodyPr/>
        <a:lstStyle/>
        <a:p>
          <a:endParaRPr lang="en-US"/>
        </a:p>
      </dgm:t>
    </dgm:pt>
    <dgm:pt modelId="{46B8267A-4EA3-46CD-A8E7-C71C3C75EC8F}" type="sibTrans" cxnId="{15DB0A7C-EA83-4D58-A09F-EABF1E380C9A}">
      <dgm:prSet/>
      <dgm:spPr/>
      <dgm:t>
        <a:bodyPr/>
        <a:lstStyle/>
        <a:p>
          <a:endParaRPr lang="en-US"/>
        </a:p>
      </dgm:t>
    </dgm:pt>
    <dgm:pt modelId="{507C9EE1-0806-4462-A916-063C21E7492E}">
      <dgm:prSet custT="1"/>
      <dgm:spPr/>
      <dgm:t>
        <a:bodyPr/>
        <a:lstStyle/>
        <a:p>
          <a:r>
            <a:rPr lang="en-US" sz="2000" dirty="0"/>
            <a:t>Preparation of Business plans and budget</a:t>
          </a:r>
        </a:p>
      </dgm:t>
    </dgm:pt>
    <dgm:pt modelId="{9CB9ACEF-3C20-4633-B559-0FE4BFC3FC0B}" type="parTrans" cxnId="{4D2793DC-3AAA-43A8-977D-21A999937B30}">
      <dgm:prSet/>
      <dgm:spPr/>
      <dgm:t>
        <a:bodyPr/>
        <a:lstStyle/>
        <a:p>
          <a:endParaRPr lang="en-US"/>
        </a:p>
      </dgm:t>
    </dgm:pt>
    <dgm:pt modelId="{89275952-3520-4A88-BB75-7B316BF7C6D3}" type="sibTrans" cxnId="{4D2793DC-3AAA-43A8-977D-21A999937B30}">
      <dgm:prSet/>
      <dgm:spPr/>
      <dgm:t>
        <a:bodyPr/>
        <a:lstStyle/>
        <a:p>
          <a:endParaRPr lang="en-US"/>
        </a:p>
      </dgm:t>
    </dgm:pt>
    <dgm:pt modelId="{A0B5E40C-6719-4BF6-922A-548AB23F9163}">
      <dgm:prSet custT="1"/>
      <dgm:spPr/>
      <dgm:t>
        <a:bodyPr/>
        <a:lstStyle/>
        <a:p>
          <a:endParaRPr lang="en-US" sz="2000" dirty="0"/>
        </a:p>
      </dgm:t>
    </dgm:pt>
    <dgm:pt modelId="{6E9EEAD7-C5E1-484E-8E43-321993DE33CE}" type="parTrans" cxnId="{217A28F1-FFA9-4599-BCC2-913E75C5C695}">
      <dgm:prSet/>
      <dgm:spPr/>
      <dgm:t>
        <a:bodyPr/>
        <a:lstStyle/>
        <a:p>
          <a:endParaRPr lang="en-US"/>
        </a:p>
      </dgm:t>
    </dgm:pt>
    <dgm:pt modelId="{FF47CB99-2D1E-472C-BE0C-53E2B8CBD3A5}" type="sibTrans" cxnId="{217A28F1-FFA9-4599-BCC2-913E75C5C695}">
      <dgm:prSet/>
      <dgm:spPr/>
      <dgm:t>
        <a:bodyPr/>
        <a:lstStyle/>
        <a:p>
          <a:endParaRPr lang="en-US"/>
        </a:p>
      </dgm:t>
    </dgm:pt>
    <dgm:pt modelId="{3E9F3336-B043-4375-B3C8-77B01B0BA8FF}" type="pres">
      <dgm:prSet presAssocID="{6760E48B-8AF3-4A0F-81E0-F7FED73BAE7D}" presName="compositeShape" presStyleCnt="0">
        <dgm:presLayoutVars>
          <dgm:dir/>
          <dgm:resizeHandles/>
        </dgm:presLayoutVars>
      </dgm:prSet>
      <dgm:spPr/>
    </dgm:pt>
    <dgm:pt modelId="{8F3CA742-DC2A-4D70-94D9-1897F6DDDDDE}" type="pres">
      <dgm:prSet presAssocID="{6760E48B-8AF3-4A0F-81E0-F7FED73BAE7D}" presName="pyramid" presStyleLbl="node1" presStyleIdx="0" presStyleCnt="1" custScaleX="137747" custLinFactNeighborY="-592"/>
      <dgm:spPr>
        <a:solidFill>
          <a:schemeClr val="accent1">
            <a:lumMod val="20000"/>
            <a:lumOff val="80000"/>
          </a:schemeClr>
        </a:solidFill>
      </dgm:spPr>
    </dgm:pt>
    <dgm:pt modelId="{9A8CAF65-A40D-4519-ACD6-9E268AC4E3E1}" type="pres">
      <dgm:prSet presAssocID="{6760E48B-8AF3-4A0F-81E0-F7FED73BAE7D}" presName="theList" presStyleCnt="0"/>
      <dgm:spPr/>
    </dgm:pt>
    <dgm:pt modelId="{1BEAD871-BE92-4194-BFEF-C29BACC82807}" type="pres">
      <dgm:prSet presAssocID="{61CE3913-9191-44A4-9D82-90757D69771B}" presName="aNode" presStyleLbl="fgAcc1" presStyleIdx="0" presStyleCnt="4" custLinFactNeighborX="0" custLinFactNeighborY="-11337">
        <dgm:presLayoutVars>
          <dgm:bulletEnabled val="1"/>
        </dgm:presLayoutVars>
      </dgm:prSet>
      <dgm:spPr/>
    </dgm:pt>
    <dgm:pt modelId="{B3510EC3-85D1-4DB3-A2E3-C8A802F4F40C}" type="pres">
      <dgm:prSet presAssocID="{61CE3913-9191-44A4-9D82-90757D69771B}" presName="aSpace" presStyleCnt="0"/>
      <dgm:spPr/>
    </dgm:pt>
    <dgm:pt modelId="{E5F14ECF-DE0D-4D23-9593-62D5122D8F5F}" type="pres">
      <dgm:prSet presAssocID="{03D33A75-073E-4075-838B-9C88355B9C9A}" presName="aNode" presStyleLbl="fgAcc1" presStyleIdx="1" presStyleCnt="4">
        <dgm:presLayoutVars>
          <dgm:bulletEnabled val="1"/>
        </dgm:presLayoutVars>
      </dgm:prSet>
      <dgm:spPr/>
    </dgm:pt>
    <dgm:pt modelId="{4445165B-CE7A-48B4-BA0A-49564BAD7159}" type="pres">
      <dgm:prSet presAssocID="{03D33A75-073E-4075-838B-9C88355B9C9A}" presName="aSpace" presStyleCnt="0"/>
      <dgm:spPr/>
    </dgm:pt>
    <dgm:pt modelId="{66D7702E-21C6-4BF0-8202-D6946DE2D79C}" type="pres">
      <dgm:prSet presAssocID="{CDA2DE9D-EA02-4D82-8543-ABFEECE1270C}" presName="aNode" presStyleLbl="fgAcc1" presStyleIdx="2" presStyleCnt="4">
        <dgm:presLayoutVars>
          <dgm:bulletEnabled val="1"/>
        </dgm:presLayoutVars>
      </dgm:prSet>
      <dgm:spPr/>
    </dgm:pt>
    <dgm:pt modelId="{B0FA813C-B242-49EF-9066-C7B7FB4C4002}" type="pres">
      <dgm:prSet presAssocID="{CDA2DE9D-EA02-4D82-8543-ABFEECE1270C}" presName="aSpace" presStyleCnt="0"/>
      <dgm:spPr/>
    </dgm:pt>
    <dgm:pt modelId="{D5B3273D-5165-4E63-A784-EA18C974AB2E}" type="pres">
      <dgm:prSet presAssocID="{507C9EE1-0806-4462-A916-063C21E7492E}" presName="aNode" presStyleLbl="fgAcc1" presStyleIdx="3" presStyleCnt="4">
        <dgm:presLayoutVars>
          <dgm:bulletEnabled val="1"/>
        </dgm:presLayoutVars>
      </dgm:prSet>
      <dgm:spPr/>
    </dgm:pt>
    <dgm:pt modelId="{4A7E475E-14E5-4BC8-957F-224550F1D5C6}" type="pres">
      <dgm:prSet presAssocID="{507C9EE1-0806-4462-A916-063C21E7492E}" presName="aSpace" presStyleCnt="0"/>
      <dgm:spPr/>
    </dgm:pt>
  </dgm:ptLst>
  <dgm:cxnLst>
    <dgm:cxn modelId="{E70A6465-D40B-429F-A5A5-10AAA80031CE}" type="presOf" srcId="{03D33A75-073E-4075-838B-9C88355B9C9A}" destId="{E5F14ECF-DE0D-4D23-9593-62D5122D8F5F}" srcOrd="0" destOrd="0" presId="urn:microsoft.com/office/officeart/2005/8/layout/pyramid2"/>
    <dgm:cxn modelId="{15DB0A7C-EA83-4D58-A09F-EABF1E380C9A}" srcId="{6760E48B-8AF3-4A0F-81E0-F7FED73BAE7D}" destId="{CDA2DE9D-EA02-4D82-8543-ABFEECE1270C}" srcOrd="2" destOrd="0" parTransId="{1A72C4C3-EE0F-46DF-97C7-F94BAB0A2D12}" sibTransId="{46B8267A-4EA3-46CD-A8E7-C71C3C75EC8F}"/>
    <dgm:cxn modelId="{C5BD2F9D-1875-4581-BA03-7A0046F4C2FA}" srcId="{6760E48B-8AF3-4A0F-81E0-F7FED73BAE7D}" destId="{03D33A75-073E-4075-838B-9C88355B9C9A}" srcOrd="1" destOrd="0" parTransId="{F1E2BE81-AB35-4C9E-BF54-D0524AF4DC46}" sibTransId="{C5EA35DF-5F42-491F-802E-26530661F465}"/>
    <dgm:cxn modelId="{2267CFA4-6FF8-42EB-AB6A-155AF6300608}" srcId="{6760E48B-8AF3-4A0F-81E0-F7FED73BAE7D}" destId="{61CE3913-9191-44A4-9D82-90757D69771B}" srcOrd="0" destOrd="0" parTransId="{A5B05829-B58D-4A2F-A2FB-53FEB6D280BD}" sibTransId="{A0EA5939-CAA0-49DA-A8E7-9C827E976550}"/>
    <dgm:cxn modelId="{9A0E17A7-9847-4F2A-91CD-6E75534FEA0C}" type="presOf" srcId="{6760E48B-8AF3-4A0F-81E0-F7FED73BAE7D}" destId="{3E9F3336-B043-4375-B3C8-77B01B0BA8FF}" srcOrd="0" destOrd="0" presId="urn:microsoft.com/office/officeart/2005/8/layout/pyramid2"/>
    <dgm:cxn modelId="{CAD3EEC1-C091-47C5-B7E6-010BEB6F4AD9}" type="presOf" srcId="{A0B5E40C-6719-4BF6-922A-548AB23F9163}" destId="{D5B3273D-5165-4E63-A784-EA18C974AB2E}" srcOrd="0" destOrd="1" presId="urn:microsoft.com/office/officeart/2005/8/layout/pyramid2"/>
    <dgm:cxn modelId="{845915C3-9F51-4C8F-8636-46A6AAADAC2C}" type="presOf" srcId="{61CE3913-9191-44A4-9D82-90757D69771B}" destId="{1BEAD871-BE92-4194-BFEF-C29BACC82807}" srcOrd="0" destOrd="0" presId="urn:microsoft.com/office/officeart/2005/8/layout/pyramid2"/>
    <dgm:cxn modelId="{4D2793DC-3AAA-43A8-977D-21A999937B30}" srcId="{6760E48B-8AF3-4A0F-81E0-F7FED73BAE7D}" destId="{507C9EE1-0806-4462-A916-063C21E7492E}" srcOrd="3" destOrd="0" parTransId="{9CB9ACEF-3C20-4633-B559-0FE4BFC3FC0B}" sibTransId="{89275952-3520-4A88-BB75-7B316BF7C6D3}"/>
    <dgm:cxn modelId="{FCBC82ED-83F4-475F-ACA1-D3867D6BEE5E}" type="presOf" srcId="{CDA2DE9D-EA02-4D82-8543-ABFEECE1270C}" destId="{66D7702E-21C6-4BF0-8202-D6946DE2D79C}" srcOrd="0" destOrd="0" presId="urn:microsoft.com/office/officeart/2005/8/layout/pyramid2"/>
    <dgm:cxn modelId="{217A28F1-FFA9-4599-BCC2-913E75C5C695}" srcId="{507C9EE1-0806-4462-A916-063C21E7492E}" destId="{A0B5E40C-6719-4BF6-922A-548AB23F9163}" srcOrd="0" destOrd="0" parTransId="{6E9EEAD7-C5E1-484E-8E43-321993DE33CE}" sibTransId="{FF47CB99-2D1E-472C-BE0C-53E2B8CBD3A5}"/>
    <dgm:cxn modelId="{58F342F6-D911-4C73-A738-FAE90E571826}" type="presOf" srcId="{507C9EE1-0806-4462-A916-063C21E7492E}" destId="{D5B3273D-5165-4E63-A784-EA18C974AB2E}" srcOrd="0" destOrd="0" presId="urn:microsoft.com/office/officeart/2005/8/layout/pyramid2"/>
    <dgm:cxn modelId="{F854E076-698A-48C6-BEF3-12AEC0B36B7C}" type="presParOf" srcId="{3E9F3336-B043-4375-B3C8-77B01B0BA8FF}" destId="{8F3CA742-DC2A-4D70-94D9-1897F6DDDDDE}" srcOrd="0" destOrd="0" presId="urn:microsoft.com/office/officeart/2005/8/layout/pyramid2"/>
    <dgm:cxn modelId="{C7BD013B-2E2F-47CC-9377-3457BCD231ED}" type="presParOf" srcId="{3E9F3336-B043-4375-B3C8-77B01B0BA8FF}" destId="{9A8CAF65-A40D-4519-ACD6-9E268AC4E3E1}" srcOrd="1" destOrd="0" presId="urn:microsoft.com/office/officeart/2005/8/layout/pyramid2"/>
    <dgm:cxn modelId="{95838307-C179-4A0F-9AC5-55BB7CB23CE1}" type="presParOf" srcId="{9A8CAF65-A40D-4519-ACD6-9E268AC4E3E1}" destId="{1BEAD871-BE92-4194-BFEF-C29BACC82807}" srcOrd="0" destOrd="0" presId="urn:microsoft.com/office/officeart/2005/8/layout/pyramid2"/>
    <dgm:cxn modelId="{1746B628-ED8E-42FD-905C-2C55C70027C6}" type="presParOf" srcId="{9A8CAF65-A40D-4519-ACD6-9E268AC4E3E1}" destId="{B3510EC3-85D1-4DB3-A2E3-C8A802F4F40C}" srcOrd="1" destOrd="0" presId="urn:microsoft.com/office/officeart/2005/8/layout/pyramid2"/>
    <dgm:cxn modelId="{AF65FAC2-AD4A-4EE5-B5E2-EE107F73D8DB}" type="presParOf" srcId="{9A8CAF65-A40D-4519-ACD6-9E268AC4E3E1}" destId="{E5F14ECF-DE0D-4D23-9593-62D5122D8F5F}" srcOrd="2" destOrd="0" presId="urn:microsoft.com/office/officeart/2005/8/layout/pyramid2"/>
    <dgm:cxn modelId="{1AC3EA65-D37F-4D81-A036-60E96130BAFE}" type="presParOf" srcId="{9A8CAF65-A40D-4519-ACD6-9E268AC4E3E1}" destId="{4445165B-CE7A-48B4-BA0A-49564BAD7159}" srcOrd="3" destOrd="0" presId="urn:microsoft.com/office/officeart/2005/8/layout/pyramid2"/>
    <dgm:cxn modelId="{6360A083-BC6B-46B0-9402-14A58D8CBCBE}" type="presParOf" srcId="{9A8CAF65-A40D-4519-ACD6-9E268AC4E3E1}" destId="{66D7702E-21C6-4BF0-8202-D6946DE2D79C}" srcOrd="4" destOrd="0" presId="urn:microsoft.com/office/officeart/2005/8/layout/pyramid2"/>
    <dgm:cxn modelId="{CAC3D520-769F-4B98-B698-9A45A0606D71}" type="presParOf" srcId="{9A8CAF65-A40D-4519-ACD6-9E268AC4E3E1}" destId="{B0FA813C-B242-49EF-9066-C7B7FB4C4002}" srcOrd="5" destOrd="0" presId="urn:microsoft.com/office/officeart/2005/8/layout/pyramid2"/>
    <dgm:cxn modelId="{AE0DD256-F37D-4AF8-93CF-B6AF5E720E09}" type="presParOf" srcId="{9A8CAF65-A40D-4519-ACD6-9E268AC4E3E1}" destId="{D5B3273D-5165-4E63-A784-EA18C974AB2E}" srcOrd="6" destOrd="0" presId="urn:microsoft.com/office/officeart/2005/8/layout/pyramid2"/>
    <dgm:cxn modelId="{2A60BEAC-F2F2-48E1-BF6B-160728E82C66}" type="presParOf" srcId="{9A8CAF65-A40D-4519-ACD6-9E268AC4E3E1}" destId="{4A7E475E-14E5-4BC8-957F-224550F1D5C6}" srcOrd="7"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60E48B-8AF3-4A0F-81E0-F7FED73BAE7D}" type="doc">
      <dgm:prSet loTypeId="urn:microsoft.com/office/officeart/2005/8/layout/target3" loCatId="relationship" qsTypeId="urn:microsoft.com/office/officeart/2005/8/quickstyle/simple2" qsCatId="simple" csTypeId="urn:microsoft.com/office/officeart/2005/8/colors/colorful5" csCatId="colorful" phldr="1"/>
      <dgm:spPr/>
      <dgm:t>
        <a:bodyPr/>
        <a:lstStyle/>
        <a:p>
          <a:endParaRPr lang="en-US"/>
        </a:p>
      </dgm:t>
    </dgm:pt>
    <dgm:pt modelId="{CDA2DE9D-EA02-4D82-8543-ABFEECE1270C}">
      <dgm:prSet custT="1"/>
      <dgm:spPr/>
      <dgm:t>
        <a:bodyPr/>
        <a:lstStyle/>
        <a:p>
          <a:r>
            <a:rPr lang="en-US" sz="2000" dirty="0"/>
            <a:t>Project Closure and Final Evaluation</a:t>
          </a:r>
        </a:p>
      </dgm:t>
    </dgm:pt>
    <dgm:pt modelId="{1A72C4C3-EE0F-46DF-97C7-F94BAB0A2D12}" type="parTrans" cxnId="{15DB0A7C-EA83-4D58-A09F-EABF1E380C9A}">
      <dgm:prSet/>
      <dgm:spPr/>
      <dgm:t>
        <a:bodyPr/>
        <a:lstStyle/>
        <a:p>
          <a:endParaRPr lang="en-US"/>
        </a:p>
      </dgm:t>
    </dgm:pt>
    <dgm:pt modelId="{46B8267A-4EA3-46CD-A8E7-C71C3C75EC8F}" type="sibTrans" cxnId="{15DB0A7C-EA83-4D58-A09F-EABF1E380C9A}">
      <dgm:prSet/>
      <dgm:spPr/>
      <dgm:t>
        <a:bodyPr/>
        <a:lstStyle/>
        <a:p>
          <a:endParaRPr lang="en-US"/>
        </a:p>
      </dgm:t>
    </dgm:pt>
    <dgm:pt modelId="{C01199DE-9365-4144-98C4-4D8D51FB3D45}">
      <dgm:prSet custT="1"/>
      <dgm:spPr/>
      <dgm:t>
        <a:bodyPr/>
        <a:lstStyle/>
        <a:p>
          <a:pPr>
            <a:buFont typeface="Courier New" panose="02070309020205020404" pitchFamily="49" charset="0"/>
            <a:buChar char="o"/>
          </a:pPr>
          <a:r>
            <a:rPr lang="en-US" sz="2000" dirty="0"/>
            <a:t>Project Preparation and Appraisal</a:t>
          </a:r>
        </a:p>
      </dgm:t>
    </dgm:pt>
    <dgm:pt modelId="{815F0C05-684F-433D-9C71-363F740AA2ED}" type="parTrans" cxnId="{8F4DE9FA-E386-4558-A48A-06C8AE73D13E}">
      <dgm:prSet/>
      <dgm:spPr/>
      <dgm:t>
        <a:bodyPr/>
        <a:lstStyle/>
        <a:p>
          <a:endParaRPr lang="en-US"/>
        </a:p>
      </dgm:t>
    </dgm:pt>
    <dgm:pt modelId="{6ED06A56-4BA1-4859-8FFF-B026B054D149}" type="sibTrans" cxnId="{8F4DE9FA-E386-4558-A48A-06C8AE73D13E}">
      <dgm:prSet/>
      <dgm:spPr/>
      <dgm:t>
        <a:bodyPr/>
        <a:lstStyle/>
        <a:p>
          <a:endParaRPr lang="en-US"/>
        </a:p>
      </dgm:t>
    </dgm:pt>
    <dgm:pt modelId="{65FADAB2-C303-4F89-ABFD-D4AD7BD6AD87}">
      <dgm:prSet custT="1"/>
      <dgm:spPr/>
      <dgm:t>
        <a:bodyPr/>
        <a:lstStyle/>
        <a:p>
          <a:pPr>
            <a:buFont typeface="Courier New" panose="02070309020205020404" pitchFamily="49" charset="0"/>
            <a:buChar char="o"/>
          </a:pPr>
          <a:r>
            <a:rPr lang="en-US" sz="2000" dirty="0"/>
            <a:t>Project Monitoring and Evaluation</a:t>
          </a:r>
        </a:p>
      </dgm:t>
    </dgm:pt>
    <dgm:pt modelId="{1572AD7B-AD6C-4285-AE94-E324F5D3CD38}" type="parTrans" cxnId="{AFF6F75E-7F9C-41FC-93AE-6F2249C56D53}">
      <dgm:prSet/>
      <dgm:spPr/>
      <dgm:t>
        <a:bodyPr/>
        <a:lstStyle/>
        <a:p>
          <a:endParaRPr lang="en-US"/>
        </a:p>
      </dgm:t>
    </dgm:pt>
    <dgm:pt modelId="{4A79EFA7-155D-43ED-883C-3FF4593C34B5}" type="sibTrans" cxnId="{AFF6F75E-7F9C-41FC-93AE-6F2249C56D53}">
      <dgm:prSet/>
      <dgm:spPr/>
      <dgm:t>
        <a:bodyPr/>
        <a:lstStyle/>
        <a:p>
          <a:endParaRPr lang="en-US"/>
        </a:p>
      </dgm:t>
    </dgm:pt>
    <dgm:pt modelId="{4F793B3E-04FA-4512-8C4B-C8AEA9D84B86}">
      <dgm:prSet custT="1"/>
      <dgm:spPr/>
      <dgm:t>
        <a:bodyPr/>
        <a:lstStyle/>
        <a:p>
          <a:pPr>
            <a:buFont typeface="Courier New" panose="02070309020205020404" pitchFamily="49" charset="0"/>
            <a:buChar char="o"/>
          </a:pPr>
          <a:r>
            <a:rPr lang="en-US" sz="2000" dirty="0"/>
            <a:t>Project Implementation Planning</a:t>
          </a:r>
        </a:p>
      </dgm:t>
    </dgm:pt>
    <dgm:pt modelId="{FDCA8A04-CDC4-4DF4-B4AC-BA1E5F19DF1C}" type="sibTrans" cxnId="{95DFD6FE-CD09-4A8B-8AD8-B7C2D90D8289}">
      <dgm:prSet/>
      <dgm:spPr/>
      <dgm:t>
        <a:bodyPr/>
        <a:lstStyle/>
        <a:p>
          <a:endParaRPr lang="en-US"/>
        </a:p>
      </dgm:t>
    </dgm:pt>
    <dgm:pt modelId="{80EC9935-6BC1-494A-AF06-787B2034EF7F}" type="parTrans" cxnId="{95DFD6FE-CD09-4A8B-8AD8-B7C2D90D8289}">
      <dgm:prSet/>
      <dgm:spPr/>
      <dgm:t>
        <a:bodyPr/>
        <a:lstStyle/>
        <a:p>
          <a:endParaRPr lang="en-US"/>
        </a:p>
      </dgm:t>
    </dgm:pt>
    <dgm:pt modelId="{61CE3913-9191-44A4-9D82-90757D69771B}">
      <dgm:prSet custT="1"/>
      <dgm:spPr/>
      <dgm:t>
        <a:bodyPr/>
        <a:lstStyle/>
        <a:p>
          <a:r>
            <a:rPr lang="en-US" sz="2000" dirty="0"/>
            <a:t>Procurement</a:t>
          </a:r>
        </a:p>
      </dgm:t>
    </dgm:pt>
    <dgm:pt modelId="{A0EA5939-CAA0-49DA-A8E7-9C827E976550}" type="sibTrans" cxnId="{2267CFA4-6FF8-42EB-AB6A-155AF6300608}">
      <dgm:prSet/>
      <dgm:spPr/>
      <dgm:t>
        <a:bodyPr/>
        <a:lstStyle/>
        <a:p>
          <a:endParaRPr lang="en-US"/>
        </a:p>
      </dgm:t>
    </dgm:pt>
    <dgm:pt modelId="{A5B05829-B58D-4A2F-A2FB-53FEB6D280BD}" type="parTrans" cxnId="{2267CFA4-6FF8-42EB-AB6A-155AF6300608}">
      <dgm:prSet/>
      <dgm:spPr/>
      <dgm:t>
        <a:bodyPr/>
        <a:lstStyle/>
        <a:p>
          <a:endParaRPr lang="en-US"/>
        </a:p>
      </dgm:t>
    </dgm:pt>
    <dgm:pt modelId="{56883765-8657-4F7B-AC80-640B5AE221AB}" type="pres">
      <dgm:prSet presAssocID="{6760E48B-8AF3-4A0F-81E0-F7FED73BAE7D}" presName="Name0" presStyleCnt="0">
        <dgm:presLayoutVars>
          <dgm:chMax val="7"/>
          <dgm:dir/>
          <dgm:animLvl val="lvl"/>
          <dgm:resizeHandles val="exact"/>
        </dgm:presLayoutVars>
      </dgm:prSet>
      <dgm:spPr/>
    </dgm:pt>
    <dgm:pt modelId="{C1D4129E-C23E-4619-AB45-74C25048D7C5}" type="pres">
      <dgm:prSet presAssocID="{61CE3913-9191-44A4-9D82-90757D69771B}" presName="circle1" presStyleLbl="node1" presStyleIdx="0" presStyleCnt="5" custLinFactNeighborX="1210"/>
      <dgm:spPr/>
    </dgm:pt>
    <dgm:pt modelId="{9E890967-E248-4839-BE2D-26AF66FE9F35}" type="pres">
      <dgm:prSet presAssocID="{61CE3913-9191-44A4-9D82-90757D69771B}" presName="space" presStyleCnt="0"/>
      <dgm:spPr/>
    </dgm:pt>
    <dgm:pt modelId="{F2E67819-9104-45E4-8AAA-0F524CC73B4A}" type="pres">
      <dgm:prSet presAssocID="{61CE3913-9191-44A4-9D82-90757D69771B}" presName="rect1" presStyleLbl="alignAcc1" presStyleIdx="0" presStyleCnt="5" custLinFactNeighborX="8447" custLinFactNeighborY="5409"/>
      <dgm:spPr/>
    </dgm:pt>
    <dgm:pt modelId="{5E4F353E-BD07-4964-AB57-AACE7079B261}" type="pres">
      <dgm:prSet presAssocID="{C01199DE-9365-4144-98C4-4D8D51FB3D45}" presName="vertSpace2" presStyleLbl="node1" presStyleIdx="0" presStyleCnt="5"/>
      <dgm:spPr/>
    </dgm:pt>
    <dgm:pt modelId="{94225246-89CA-4AFA-A956-A362FD6AC0C2}" type="pres">
      <dgm:prSet presAssocID="{C01199DE-9365-4144-98C4-4D8D51FB3D45}" presName="circle2" presStyleLbl="node1" presStyleIdx="1" presStyleCnt="5"/>
      <dgm:spPr/>
    </dgm:pt>
    <dgm:pt modelId="{9CA45355-6386-4735-A25B-A6112D524225}" type="pres">
      <dgm:prSet presAssocID="{C01199DE-9365-4144-98C4-4D8D51FB3D45}" presName="rect2" presStyleLbl="alignAcc1" presStyleIdx="1" presStyleCnt="5"/>
      <dgm:spPr/>
    </dgm:pt>
    <dgm:pt modelId="{CE95957D-FE96-40BE-A798-97C537C9EBA3}" type="pres">
      <dgm:prSet presAssocID="{4F793B3E-04FA-4512-8C4B-C8AEA9D84B86}" presName="vertSpace3" presStyleLbl="node1" presStyleIdx="1" presStyleCnt="5"/>
      <dgm:spPr/>
    </dgm:pt>
    <dgm:pt modelId="{C78A2602-D3ED-4996-A993-8BFB68FE402E}" type="pres">
      <dgm:prSet presAssocID="{4F793B3E-04FA-4512-8C4B-C8AEA9D84B86}" presName="circle3" presStyleLbl="node1" presStyleIdx="2" presStyleCnt="5"/>
      <dgm:spPr/>
    </dgm:pt>
    <dgm:pt modelId="{0BD32AC0-4AE6-413E-88EA-1813E293BB0C}" type="pres">
      <dgm:prSet presAssocID="{4F793B3E-04FA-4512-8C4B-C8AEA9D84B86}" presName="rect3" presStyleLbl="alignAcc1" presStyleIdx="2" presStyleCnt="5"/>
      <dgm:spPr/>
    </dgm:pt>
    <dgm:pt modelId="{435B0323-1362-45B3-B84D-5B4FFE859DF7}" type="pres">
      <dgm:prSet presAssocID="{65FADAB2-C303-4F89-ABFD-D4AD7BD6AD87}" presName="vertSpace4" presStyleLbl="node1" presStyleIdx="2" presStyleCnt="5"/>
      <dgm:spPr/>
    </dgm:pt>
    <dgm:pt modelId="{B4C6D707-851E-44F5-9D42-D2B08DCD55CC}" type="pres">
      <dgm:prSet presAssocID="{65FADAB2-C303-4F89-ABFD-D4AD7BD6AD87}" presName="circle4" presStyleLbl="node1" presStyleIdx="3" presStyleCnt="5"/>
      <dgm:spPr/>
    </dgm:pt>
    <dgm:pt modelId="{38FB7002-9C90-4F79-BD13-A48854557B1A}" type="pres">
      <dgm:prSet presAssocID="{65FADAB2-C303-4F89-ABFD-D4AD7BD6AD87}" presName="rect4" presStyleLbl="alignAcc1" presStyleIdx="3" presStyleCnt="5"/>
      <dgm:spPr/>
    </dgm:pt>
    <dgm:pt modelId="{9FA8E086-A28C-40BD-A2F5-164FCC013184}" type="pres">
      <dgm:prSet presAssocID="{CDA2DE9D-EA02-4D82-8543-ABFEECE1270C}" presName="vertSpace5" presStyleLbl="node1" presStyleIdx="3" presStyleCnt="5"/>
      <dgm:spPr/>
    </dgm:pt>
    <dgm:pt modelId="{9F99E0A1-D059-4E77-ADF9-70BA6275B784}" type="pres">
      <dgm:prSet presAssocID="{CDA2DE9D-EA02-4D82-8543-ABFEECE1270C}" presName="circle5" presStyleLbl="node1" presStyleIdx="4" presStyleCnt="5"/>
      <dgm:spPr/>
    </dgm:pt>
    <dgm:pt modelId="{35EF694F-8D58-46CA-A296-80C9562CD728}" type="pres">
      <dgm:prSet presAssocID="{CDA2DE9D-EA02-4D82-8543-ABFEECE1270C}" presName="rect5" presStyleLbl="alignAcc1" presStyleIdx="4" presStyleCnt="5"/>
      <dgm:spPr/>
    </dgm:pt>
    <dgm:pt modelId="{425CE371-4F47-4977-B9CF-69186AE94935}" type="pres">
      <dgm:prSet presAssocID="{61CE3913-9191-44A4-9D82-90757D69771B}" presName="rect1ParTxNoCh" presStyleLbl="alignAcc1" presStyleIdx="4" presStyleCnt="5">
        <dgm:presLayoutVars>
          <dgm:chMax val="1"/>
          <dgm:bulletEnabled val="1"/>
        </dgm:presLayoutVars>
      </dgm:prSet>
      <dgm:spPr/>
    </dgm:pt>
    <dgm:pt modelId="{C295E1CE-B2BA-4D8F-A710-E316CD0FA681}" type="pres">
      <dgm:prSet presAssocID="{C01199DE-9365-4144-98C4-4D8D51FB3D45}" presName="rect2ParTxNoCh" presStyleLbl="alignAcc1" presStyleIdx="4" presStyleCnt="5">
        <dgm:presLayoutVars>
          <dgm:chMax val="1"/>
          <dgm:bulletEnabled val="1"/>
        </dgm:presLayoutVars>
      </dgm:prSet>
      <dgm:spPr/>
    </dgm:pt>
    <dgm:pt modelId="{792A685C-C442-41C0-AF89-3A579B321D63}" type="pres">
      <dgm:prSet presAssocID="{4F793B3E-04FA-4512-8C4B-C8AEA9D84B86}" presName="rect3ParTxNoCh" presStyleLbl="alignAcc1" presStyleIdx="4" presStyleCnt="5">
        <dgm:presLayoutVars>
          <dgm:chMax val="1"/>
          <dgm:bulletEnabled val="1"/>
        </dgm:presLayoutVars>
      </dgm:prSet>
      <dgm:spPr/>
    </dgm:pt>
    <dgm:pt modelId="{4EA14B19-69AC-42EC-B24C-E06495F2CF57}" type="pres">
      <dgm:prSet presAssocID="{65FADAB2-C303-4F89-ABFD-D4AD7BD6AD87}" presName="rect4ParTxNoCh" presStyleLbl="alignAcc1" presStyleIdx="4" presStyleCnt="5">
        <dgm:presLayoutVars>
          <dgm:chMax val="1"/>
          <dgm:bulletEnabled val="1"/>
        </dgm:presLayoutVars>
      </dgm:prSet>
      <dgm:spPr/>
    </dgm:pt>
    <dgm:pt modelId="{72AA8CBA-D1F9-48B7-8ADB-023C3338FF10}" type="pres">
      <dgm:prSet presAssocID="{CDA2DE9D-EA02-4D82-8543-ABFEECE1270C}" presName="rect5ParTxNoCh" presStyleLbl="alignAcc1" presStyleIdx="4" presStyleCnt="5">
        <dgm:presLayoutVars>
          <dgm:chMax val="1"/>
          <dgm:bulletEnabled val="1"/>
        </dgm:presLayoutVars>
      </dgm:prSet>
      <dgm:spPr/>
    </dgm:pt>
  </dgm:ptLst>
  <dgm:cxnLst>
    <dgm:cxn modelId="{B0277B01-56B0-4041-8B87-D099F9FC7402}" type="presOf" srcId="{61CE3913-9191-44A4-9D82-90757D69771B}" destId="{F2E67819-9104-45E4-8AAA-0F524CC73B4A}" srcOrd="0" destOrd="0" presId="urn:microsoft.com/office/officeart/2005/8/layout/target3"/>
    <dgm:cxn modelId="{87CF0A16-F4A5-47D5-ADB6-4662AE06395B}" type="presOf" srcId="{4F793B3E-04FA-4512-8C4B-C8AEA9D84B86}" destId="{792A685C-C442-41C0-AF89-3A579B321D63}" srcOrd="1" destOrd="0" presId="urn:microsoft.com/office/officeart/2005/8/layout/target3"/>
    <dgm:cxn modelId="{AFF6F75E-7F9C-41FC-93AE-6F2249C56D53}" srcId="{6760E48B-8AF3-4A0F-81E0-F7FED73BAE7D}" destId="{65FADAB2-C303-4F89-ABFD-D4AD7BD6AD87}" srcOrd="3" destOrd="0" parTransId="{1572AD7B-AD6C-4285-AE94-E324F5D3CD38}" sibTransId="{4A79EFA7-155D-43ED-883C-3FF4593C34B5}"/>
    <dgm:cxn modelId="{71032862-8548-4FF7-AA89-4F2C890654CF}" type="presOf" srcId="{61CE3913-9191-44A4-9D82-90757D69771B}" destId="{425CE371-4F47-4977-B9CF-69186AE94935}" srcOrd="1" destOrd="0" presId="urn:microsoft.com/office/officeart/2005/8/layout/target3"/>
    <dgm:cxn modelId="{9311476F-9734-4BA0-B960-51902FAA5287}" type="presOf" srcId="{65FADAB2-C303-4F89-ABFD-D4AD7BD6AD87}" destId="{38FB7002-9C90-4F79-BD13-A48854557B1A}" srcOrd="0" destOrd="0" presId="urn:microsoft.com/office/officeart/2005/8/layout/target3"/>
    <dgm:cxn modelId="{343E724F-448E-4B03-BA69-8FF2D9EF32A5}" type="presOf" srcId="{6760E48B-8AF3-4A0F-81E0-F7FED73BAE7D}" destId="{56883765-8657-4F7B-AC80-640B5AE221AB}" srcOrd="0" destOrd="0" presId="urn:microsoft.com/office/officeart/2005/8/layout/target3"/>
    <dgm:cxn modelId="{AC806B52-5CA5-4A27-B472-6CE1CC741284}" type="presOf" srcId="{65FADAB2-C303-4F89-ABFD-D4AD7BD6AD87}" destId="{4EA14B19-69AC-42EC-B24C-E06495F2CF57}" srcOrd="1" destOrd="0" presId="urn:microsoft.com/office/officeart/2005/8/layout/target3"/>
    <dgm:cxn modelId="{15DB0A7C-EA83-4D58-A09F-EABF1E380C9A}" srcId="{6760E48B-8AF3-4A0F-81E0-F7FED73BAE7D}" destId="{CDA2DE9D-EA02-4D82-8543-ABFEECE1270C}" srcOrd="4" destOrd="0" parTransId="{1A72C4C3-EE0F-46DF-97C7-F94BAB0A2D12}" sibTransId="{46B8267A-4EA3-46CD-A8E7-C71C3C75EC8F}"/>
    <dgm:cxn modelId="{4C666F9C-14DB-4398-9768-6A6C582B69E1}" type="presOf" srcId="{4F793B3E-04FA-4512-8C4B-C8AEA9D84B86}" destId="{0BD32AC0-4AE6-413E-88EA-1813E293BB0C}" srcOrd="0" destOrd="0" presId="urn:microsoft.com/office/officeart/2005/8/layout/target3"/>
    <dgm:cxn modelId="{2267CFA4-6FF8-42EB-AB6A-155AF6300608}" srcId="{6760E48B-8AF3-4A0F-81E0-F7FED73BAE7D}" destId="{61CE3913-9191-44A4-9D82-90757D69771B}" srcOrd="0" destOrd="0" parTransId="{A5B05829-B58D-4A2F-A2FB-53FEB6D280BD}" sibTransId="{A0EA5939-CAA0-49DA-A8E7-9C827E976550}"/>
    <dgm:cxn modelId="{2AF9B2B5-62A0-40C3-881C-306BCF4F8CF9}" type="presOf" srcId="{C01199DE-9365-4144-98C4-4D8D51FB3D45}" destId="{9CA45355-6386-4735-A25B-A6112D524225}" srcOrd="0" destOrd="0" presId="urn:microsoft.com/office/officeart/2005/8/layout/target3"/>
    <dgm:cxn modelId="{C660A7DC-F8B6-4550-9523-EE7AD70DB5A6}" type="presOf" srcId="{CDA2DE9D-EA02-4D82-8543-ABFEECE1270C}" destId="{35EF694F-8D58-46CA-A296-80C9562CD728}" srcOrd="0" destOrd="0" presId="urn:microsoft.com/office/officeart/2005/8/layout/target3"/>
    <dgm:cxn modelId="{8F4DE9FA-E386-4558-A48A-06C8AE73D13E}" srcId="{6760E48B-8AF3-4A0F-81E0-F7FED73BAE7D}" destId="{C01199DE-9365-4144-98C4-4D8D51FB3D45}" srcOrd="1" destOrd="0" parTransId="{815F0C05-684F-433D-9C71-363F740AA2ED}" sibTransId="{6ED06A56-4BA1-4859-8FFF-B026B054D149}"/>
    <dgm:cxn modelId="{D37BEFFA-8C9A-45B9-8DD2-ED872CAB7113}" type="presOf" srcId="{CDA2DE9D-EA02-4D82-8543-ABFEECE1270C}" destId="{72AA8CBA-D1F9-48B7-8ADB-023C3338FF10}" srcOrd="1" destOrd="0" presId="urn:microsoft.com/office/officeart/2005/8/layout/target3"/>
    <dgm:cxn modelId="{E6F2E7FB-64DE-4928-B58D-C45B043AFE60}" type="presOf" srcId="{C01199DE-9365-4144-98C4-4D8D51FB3D45}" destId="{C295E1CE-B2BA-4D8F-A710-E316CD0FA681}" srcOrd="1" destOrd="0" presId="urn:microsoft.com/office/officeart/2005/8/layout/target3"/>
    <dgm:cxn modelId="{95DFD6FE-CD09-4A8B-8AD8-B7C2D90D8289}" srcId="{6760E48B-8AF3-4A0F-81E0-F7FED73BAE7D}" destId="{4F793B3E-04FA-4512-8C4B-C8AEA9D84B86}" srcOrd="2" destOrd="0" parTransId="{80EC9935-6BC1-494A-AF06-787B2034EF7F}" sibTransId="{FDCA8A04-CDC4-4DF4-B4AC-BA1E5F19DF1C}"/>
    <dgm:cxn modelId="{93B1E408-5F76-45F2-80AB-17441CE8CA38}" type="presParOf" srcId="{56883765-8657-4F7B-AC80-640B5AE221AB}" destId="{C1D4129E-C23E-4619-AB45-74C25048D7C5}" srcOrd="0" destOrd="0" presId="urn:microsoft.com/office/officeart/2005/8/layout/target3"/>
    <dgm:cxn modelId="{52790449-7ACF-42C3-8449-41B0480053AE}" type="presParOf" srcId="{56883765-8657-4F7B-AC80-640B5AE221AB}" destId="{9E890967-E248-4839-BE2D-26AF66FE9F35}" srcOrd="1" destOrd="0" presId="urn:microsoft.com/office/officeart/2005/8/layout/target3"/>
    <dgm:cxn modelId="{27624C99-0CAF-401C-969D-8EA29134FC7D}" type="presParOf" srcId="{56883765-8657-4F7B-AC80-640B5AE221AB}" destId="{F2E67819-9104-45E4-8AAA-0F524CC73B4A}" srcOrd="2" destOrd="0" presId="urn:microsoft.com/office/officeart/2005/8/layout/target3"/>
    <dgm:cxn modelId="{ADE3575F-FB94-4174-B838-4B10FFA6BB2A}" type="presParOf" srcId="{56883765-8657-4F7B-AC80-640B5AE221AB}" destId="{5E4F353E-BD07-4964-AB57-AACE7079B261}" srcOrd="3" destOrd="0" presId="urn:microsoft.com/office/officeart/2005/8/layout/target3"/>
    <dgm:cxn modelId="{91876AB6-806E-4B8F-B657-9632710B692C}" type="presParOf" srcId="{56883765-8657-4F7B-AC80-640B5AE221AB}" destId="{94225246-89CA-4AFA-A956-A362FD6AC0C2}" srcOrd="4" destOrd="0" presId="urn:microsoft.com/office/officeart/2005/8/layout/target3"/>
    <dgm:cxn modelId="{F27E67C8-D5D3-4127-87D8-FAB76F4047CC}" type="presParOf" srcId="{56883765-8657-4F7B-AC80-640B5AE221AB}" destId="{9CA45355-6386-4735-A25B-A6112D524225}" srcOrd="5" destOrd="0" presId="urn:microsoft.com/office/officeart/2005/8/layout/target3"/>
    <dgm:cxn modelId="{E1DF547C-ACE1-4601-97AC-5E0267CFD854}" type="presParOf" srcId="{56883765-8657-4F7B-AC80-640B5AE221AB}" destId="{CE95957D-FE96-40BE-A798-97C537C9EBA3}" srcOrd="6" destOrd="0" presId="urn:microsoft.com/office/officeart/2005/8/layout/target3"/>
    <dgm:cxn modelId="{3901492E-1615-4246-B6DB-3AE3E1D32B3D}" type="presParOf" srcId="{56883765-8657-4F7B-AC80-640B5AE221AB}" destId="{C78A2602-D3ED-4996-A993-8BFB68FE402E}" srcOrd="7" destOrd="0" presId="urn:microsoft.com/office/officeart/2005/8/layout/target3"/>
    <dgm:cxn modelId="{26C93DAD-5096-47B6-967F-2F03AD39ED70}" type="presParOf" srcId="{56883765-8657-4F7B-AC80-640B5AE221AB}" destId="{0BD32AC0-4AE6-413E-88EA-1813E293BB0C}" srcOrd="8" destOrd="0" presId="urn:microsoft.com/office/officeart/2005/8/layout/target3"/>
    <dgm:cxn modelId="{BC5541D7-E787-4277-8EFB-5C5808E53667}" type="presParOf" srcId="{56883765-8657-4F7B-AC80-640B5AE221AB}" destId="{435B0323-1362-45B3-B84D-5B4FFE859DF7}" srcOrd="9" destOrd="0" presId="urn:microsoft.com/office/officeart/2005/8/layout/target3"/>
    <dgm:cxn modelId="{43967BE9-59B0-476F-937A-B4F986F85A92}" type="presParOf" srcId="{56883765-8657-4F7B-AC80-640B5AE221AB}" destId="{B4C6D707-851E-44F5-9D42-D2B08DCD55CC}" srcOrd="10" destOrd="0" presId="urn:microsoft.com/office/officeart/2005/8/layout/target3"/>
    <dgm:cxn modelId="{D0EE5751-D3B8-47E2-81DA-D390ECEA30C3}" type="presParOf" srcId="{56883765-8657-4F7B-AC80-640B5AE221AB}" destId="{38FB7002-9C90-4F79-BD13-A48854557B1A}" srcOrd="11" destOrd="0" presId="urn:microsoft.com/office/officeart/2005/8/layout/target3"/>
    <dgm:cxn modelId="{1E65B713-57C2-434E-BEAB-B1EFEF96DE39}" type="presParOf" srcId="{56883765-8657-4F7B-AC80-640B5AE221AB}" destId="{9FA8E086-A28C-40BD-A2F5-164FCC013184}" srcOrd="12" destOrd="0" presId="urn:microsoft.com/office/officeart/2005/8/layout/target3"/>
    <dgm:cxn modelId="{EE0BDD4C-61A2-4DE3-AE67-FEFCBF9F337E}" type="presParOf" srcId="{56883765-8657-4F7B-AC80-640B5AE221AB}" destId="{9F99E0A1-D059-4E77-ADF9-70BA6275B784}" srcOrd="13" destOrd="0" presId="urn:microsoft.com/office/officeart/2005/8/layout/target3"/>
    <dgm:cxn modelId="{6EE22065-174D-41A7-A295-53FA7757D9BE}" type="presParOf" srcId="{56883765-8657-4F7B-AC80-640B5AE221AB}" destId="{35EF694F-8D58-46CA-A296-80C9562CD728}" srcOrd="14" destOrd="0" presId="urn:microsoft.com/office/officeart/2005/8/layout/target3"/>
    <dgm:cxn modelId="{A3380103-9759-4468-8968-4BD880292DE4}" type="presParOf" srcId="{56883765-8657-4F7B-AC80-640B5AE221AB}" destId="{425CE371-4F47-4977-B9CF-69186AE94935}" srcOrd="15" destOrd="0" presId="urn:microsoft.com/office/officeart/2005/8/layout/target3"/>
    <dgm:cxn modelId="{B9CA87E4-BA30-4159-A17B-BF382BDF9627}" type="presParOf" srcId="{56883765-8657-4F7B-AC80-640B5AE221AB}" destId="{C295E1CE-B2BA-4D8F-A710-E316CD0FA681}" srcOrd="16" destOrd="0" presId="urn:microsoft.com/office/officeart/2005/8/layout/target3"/>
    <dgm:cxn modelId="{A5A3C461-8D08-4477-B699-7F19AB64A65F}" type="presParOf" srcId="{56883765-8657-4F7B-AC80-640B5AE221AB}" destId="{792A685C-C442-41C0-AF89-3A579B321D63}" srcOrd="17" destOrd="0" presId="urn:microsoft.com/office/officeart/2005/8/layout/target3"/>
    <dgm:cxn modelId="{01D09515-7668-446D-9E99-7CAF9DC3D772}" type="presParOf" srcId="{56883765-8657-4F7B-AC80-640B5AE221AB}" destId="{4EA14B19-69AC-42EC-B24C-E06495F2CF57}" srcOrd="18" destOrd="0" presId="urn:microsoft.com/office/officeart/2005/8/layout/target3"/>
    <dgm:cxn modelId="{16C9EDAB-8E64-41CD-A6AC-C295D495BA33}" type="presParOf" srcId="{56883765-8657-4F7B-AC80-640B5AE221AB}" destId="{72AA8CBA-D1F9-48B7-8ADB-023C3338FF10}" srcOrd="19"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5C4B0B-34C3-43A6-AAA6-F8B92EFA5B2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A915FEF-59A4-48D2-A562-2ED681B9D2B5}">
      <dgm:prSet/>
      <dgm:spPr>
        <a:solidFill>
          <a:schemeClr val="accent1">
            <a:lumMod val="20000"/>
            <a:lumOff val="80000"/>
          </a:schemeClr>
        </a:solidFill>
      </dgm:spPr>
      <dgm:t>
        <a:bodyPr/>
        <a:lstStyle/>
        <a:p>
          <a:r>
            <a:rPr lang="en-US" dirty="0">
              <a:solidFill>
                <a:schemeClr val="tx1"/>
              </a:solidFill>
            </a:rPr>
            <a:t>Policies and Framework and capacity to deal with fraud, corruption and other forms of malpractice</a:t>
          </a:r>
        </a:p>
      </dgm:t>
    </dgm:pt>
    <dgm:pt modelId="{E39B2761-DA8C-4D61-86AF-D0009720B8B4}" type="parTrans" cxnId="{EB38F6EC-61BD-4620-9F9D-5CADB6581208}">
      <dgm:prSet/>
      <dgm:spPr/>
      <dgm:t>
        <a:bodyPr/>
        <a:lstStyle/>
        <a:p>
          <a:endParaRPr lang="en-US"/>
        </a:p>
      </dgm:t>
    </dgm:pt>
    <dgm:pt modelId="{B655F7B5-7898-4D34-8C3A-FC5A5047E904}" type="sibTrans" cxnId="{EB38F6EC-61BD-4620-9F9D-5CADB6581208}">
      <dgm:prSet/>
      <dgm:spPr/>
      <dgm:t>
        <a:bodyPr/>
        <a:lstStyle/>
        <a:p>
          <a:endParaRPr lang="en-US"/>
        </a:p>
      </dgm:t>
    </dgm:pt>
    <dgm:pt modelId="{29F5E849-C8C9-4397-954B-C7DAF782F7BF}">
      <dgm:prSet/>
      <dgm:spPr>
        <a:solidFill>
          <a:schemeClr val="accent1">
            <a:lumMod val="20000"/>
            <a:lumOff val="80000"/>
          </a:schemeClr>
        </a:solidFill>
      </dgm:spPr>
      <dgm:t>
        <a:bodyPr/>
        <a:lstStyle/>
        <a:p>
          <a:r>
            <a:rPr lang="en-IN" dirty="0">
              <a:solidFill>
                <a:schemeClr val="tx1"/>
              </a:solidFill>
            </a:rPr>
            <a:t>Mechanism to deal with complaints on environmental and social harms caused by projects</a:t>
          </a:r>
          <a:endParaRPr lang="en-US" dirty="0">
            <a:solidFill>
              <a:schemeClr val="tx1"/>
            </a:solidFill>
          </a:endParaRPr>
        </a:p>
      </dgm:t>
    </dgm:pt>
    <dgm:pt modelId="{0B8A9E25-552E-48BB-A0A6-394BBEA50FA9}" type="parTrans" cxnId="{CB407770-353D-441C-B7C2-4B2CECB0C3E1}">
      <dgm:prSet/>
      <dgm:spPr/>
      <dgm:t>
        <a:bodyPr/>
        <a:lstStyle/>
        <a:p>
          <a:endParaRPr lang="en-US"/>
        </a:p>
      </dgm:t>
    </dgm:pt>
    <dgm:pt modelId="{6EBFF65F-5485-4E15-9151-61CBFD754421}" type="sibTrans" cxnId="{CB407770-353D-441C-B7C2-4B2CECB0C3E1}">
      <dgm:prSet/>
      <dgm:spPr/>
      <dgm:t>
        <a:bodyPr/>
        <a:lstStyle/>
        <a:p>
          <a:endParaRPr lang="en-US"/>
        </a:p>
      </dgm:t>
    </dgm:pt>
    <dgm:pt modelId="{DFE70F6D-8DC8-407C-A769-F096674AC8FC}">
      <dgm:prSet/>
      <dgm:spPr>
        <a:solidFill>
          <a:srgbClr val="92D050"/>
        </a:solidFill>
        <a:ln>
          <a:solidFill>
            <a:schemeClr val="accent1"/>
          </a:solidFill>
        </a:ln>
      </dgm:spPr>
      <dgm:t>
        <a:bodyPr/>
        <a:lstStyle/>
        <a:p>
          <a:r>
            <a:rPr lang="en-IN" b="1" dirty="0">
              <a:solidFill>
                <a:schemeClr val="tx1"/>
              </a:solidFill>
            </a:rPr>
            <a:t>Commitment by the entity to apply the Fund’s Environmental &amp; Social and Gender policy</a:t>
          </a:r>
          <a:endParaRPr lang="en-US" dirty="0">
            <a:solidFill>
              <a:schemeClr val="tx1"/>
            </a:solidFill>
          </a:endParaRPr>
        </a:p>
      </dgm:t>
    </dgm:pt>
    <dgm:pt modelId="{3F94F17C-B115-40DD-B751-C0BBB47EAFFD}" type="parTrans" cxnId="{805528FD-C0AF-4EEA-9CE8-2A81D5939B2B}">
      <dgm:prSet/>
      <dgm:spPr/>
      <dgm:t>
        <a:bodyPr/>
        <a:lstStyle/>
        <a:p>
          <a:endParaRPr lang="en-US"/>
        </a:p>
      </dgm:t>
    </dgm:pt>
    <dgm:pt modelId="{19C492AC-E22D-4064-A291-B49C9579002C}" type="sibTrans" cxnId="{805528FD-C0AF-4EEA-9CE8-2A81D5939B2B}">
      <dgm:prSet/>
      <dgm:spPr/>
      <dgm:t>
        <a:bodyPr/>
        <a:lstStyle/>
        <a:p>
          <a:endParaRPr lang="en-US"/>
        </a:p>
      </dgm:t>
    </dgm:pt>
    <dgm:pt modelId="{F9066E9A-F8DA-47DA-8363-5B43044BDD49}">
      <dgm:prSet/>
      <dgm:spPr>
        <a:solidFill>
          <a:srgbClr val="92D050"/>
        </a:solidFill>
        <a:ln>
          <a:solidFill>
            <a:schemeClr val="accent1"/>
          </a:solidFill>
        </a:ln>
      </dgm:spPr>
      <dgm:t>
        <a:bodyPr/>
        <a:lstStyle/>
        <a:p>
          <a:endParaRPr lang="en-US" dirty="0">
            <a:solidFill>
              <a:schemeClr val="tx1"/>
            </a:solidFill>
          </a:endParaRPr>
        </a:p>
      </dgm:t>
    </dgm:pt>
    <dgm:pt modelId="{FEE5E252-8E0F-48BA-9E1D-4C7A69395286}" type="parTrans" cxnId="{8FF3DF20-D4AA-44B5-ACD4-0374E9C70A49}">
      <dgm:prSet/>
      <dgm:spPr/>
      <dgm:t>
        <a:bodyPr/>
        <a:lstStyle/>
        <a:p>
          <a:endParaRPr lang="en-US"/>
        </a:p>
      </dgm:t>
    </dgm:pt>
    <dgm:pt modelId="{9064646A-9BA2-40C0-B89E-BE1ABEED8CC8}" type="sibTrans" cxnId="{8FF3DF20-D4AA-44B5-ACD4-0374E9C70A49}">
      <dgm:prSet/>
      <dgm:spPr/>
      <dgm:t>
        <a:bodyPr/>
        <a:lstStyle/>
        <a:p>
          <a:endParaRPr lang="en-US"/>
        </a:p>
      </dgm:t>
    </dgm:pt>
    <dgm:pt modelId="{3B7A7ACE-B534-4FB3-858E-666CC042F11D}" type="pres">
      <dgm:prSet presAssocID="{935C4B0B-34C3-43A6-AAA6-F8B92EFA5B21}" presName="linearFlow" presStyleCnt="0">
        <dgm:presLayoutVars>
          <dgm:dir/>
          <dgm:resizeHandles val="exact"/>
        </dgm:presLayoutVars>
      </dgm:prSet>
      <dgm:spPr/>
    </dgm:pt>
    <dgm:pt modelId="{E46C2641-2848-47C8-9FA6-826445B753E6}" type="pres">
      <dgm:prSet presAssocID="{6A915FEF-59A4-48D2-A562-2ED681B9D2B5}" presName="composite" presStyleCnt="0"/>
      <dgm:spPr/>
    </dgm:pt>
    <dgm:pt modelId="{527BCF88-8A47-4E22-A87E-7E3813A72202}" type="pres">
      <dgm:prSet presAssocID="{6A915FEF-59A4-48D2-A562-2ED681B9D2B5}" presName="imgShp" presStyleLbl="fgImgPlace1" presStyleIdx="0" presStyleCnt="3" custLinFactNeighborY="39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Gavel outline"/>
        </a:ext>
      </dgm:extLst>
    </dgm:pt>
    <dgm:pt modelId="{D65C14C8-CCAD-40EB-A608-BBAA42D8F9D2}" type="pres">
      <dgm:prSet presAssocID="{6A915FEF-59A4-48D2-A562-2ED681B9D2B5}" presName="txShp" presStyleLbl="node1" presStyleIdx="0" presStyleCnt="3">
        <dgm:presLayoutVars>
          <dgm:bulletEnabled val="1"/>
        </dgm:presLayoutVars>
      </dgm:prSet>
      <dgm:spPr/>
    </dgm:pt>
    <dgm:pt modelId="{1709794A-38C9-487C-B9EB-AA34D18C7E0C}" type="pres">
      <dgm:prSet presAssocID="{B655F7B5-7898-4D34-8C3A-FC5A5047E904}" presName="spacing" presStyleCnt="0"/>
      <dgm:spPr/>
    </dgm:pt>
    <dgm:pt modelId="{2CDA76A6-8DEC-423D-9832-3E5027F370BE}" type="pres">
      <dgm:prSet presAssocID="{29F5E849-C8C9-4397-954B-C7DAF782F7BF}" presName="composite" presStyleCnt="0"/>
      <dgm:spPr/>
    </dgm:pt>
    <dgm:pt modelId="{B8D95265-1C0F-43FB-8644-28B730FE5CAA}" type="pres">
      <dgm:prSet presAssocID="{29F5E849-C8C9-4397-954B-C7DAF782F7BF}"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tx2">
              <a:lumMod val="65000"/>
              <a:lumOff val="35000"/>
            </a:schemeClr>
          </a:solidFill>
        </a:ln>
      </dgm:spPr>
      <dgm:extLst>
        <a:ext uri="{E40237B7-FDA0-4F09-8148-C483321AD2D9}">
          <dgm14:cNvPr xmlns:dgm14="http://schemas.microsoft.com/office/drawing/2010/diagram" id="0" name="" descr="Gavel with solid fill"/>
        </a:ext>
      </dgm:extLst>
    </dgm:pt>
    <dgm:pt modelId="{CFB397D0-1BE4-465D-BD91-2AE65D7DE3E1}" type="pres">
      <dgm:prSet presAssocID="{29F5E849-C8C9-4397-954B-C7DAF782F7BF}" presName="txShp" presStyleLbl="node1" presStyleIdx="1" presStyleCnt="3" custLinFactNeighborY="0">
        <dgm:presLayoutVars>
          <dgm:bulletEnabled val="1"/>
        </dgm:presLayoutVars>
      </dgm:prSet>
      <dgm:spPr/>
    </dgm:pt>
    <dgm:pt modelId="{29B4222C-72A5-4B52-AB17-47A983DDEB0A}" type="pres">
      <dgm:prSet presAssocID="{6EBFF65F-5485-4E15-9151-61CBFD754421}" presName="spacing" presStyleCnt="0"/>
      <dgm:spPr/>
    </dgm:pt>
    <dgm:pt modelId="{19239855-2E3E-4E30-A8D9-2E14B15411EC}" type="pres">
      <dgm:prSet presAssocID="{DFE70F6D-8DC8-407C-A769-F096674AC8FC}" presName="composite" presStyleCnt="0"/>
      <dgm:spPr/>
    </dgm:pt>
    <dgm:pt modelId="{C4A721CD-1588-4758-BACA-654B794F7BDB}" type="pres">
      <dgm:prSet presAssocID="{DFE70F6D-8DC8-407C-A769-F096674AC8FC}" presName="imgShp" presStyleLbl="fgImgPlace1" presStyleIdx="2"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Gavel outline"/>
        </a:ext>
      </dgm:extLst>
    </dgm:pt>
    <dgm:pt modelId="{62EA946F-1818-46D1-857C-5DF468FBE626}" type="pres">
      <dgm:prSet presAssocID="{DFE70F6D-8DC8-407C-A769-F096674AC8FC}" presName="txShp" presStyleLbl="node1" presStyleIdx="2" presStyleCnt="3">
        <dgm:presLayoutVars>
          <dgm:bulletEnabled val="1"/>
        </dgm:presLayoutVars>
      </dgm:prSet>
      <dgm:spPr/>
    </dgm:pt>
  </dgm:ptLst>
  <dgm:cxnLst>
    <dgm:cxn modelId="{712EBA0D-7622-46E6-B276-DCF060349500}" type="presOf" srcId="{F9066E9A-F8DA-47DA-8363-5B43044BDD49}" destId="{62EA946F-1818-46D1-857C-5DF468FBE626}" srcOrd="0" destOrd="1" presId="urn:microsoft.com/office/officeart/2005/8/layout/vList3"/>
    <dgm:cxn modelId="{8FF3DF20-D4AA-44B5-ACD4-0374E9C70A49}" srcId="{DFE70F6D-8DC8-407C-A769-F096674AC8FC}" destId="{F9066E9A-F8DA-47DA-8363-5B43044BDD49}" srcOrd="0" destOrd="0" parTransId="{FEE5E252-8E0F-48BA-9E1D-4C7A69395286}" sibTransId="{9064646A-9BA2-40C0-B89E-BE1ABEED8CC8}"/>
    <dgm:cxn modelId="{CB407770-353D-441C-B7C2-4B2CECB0C3E1}" srcId="{935C4B0B-34C3-43A6-AAA6-F8B92EFA5B21}" destId="{29F5E849-C8C9-4397-954B-C7DAF782F7BF}" srcOrd="1" destOrd="0" parTransId="{0B8A9E25-552E-48BB-A0A6-394BBEA50FA9}" sibTransId="{6EBFF65F-5485-4E15-9151-61CBFD754421}"/>
    <dgm:cxn modelId="{33BABE51-2FA9-47A9-914C-0121327FE772}" type="presOf" srcId="{6A915FEF-59A4-48D2-A562-2ED681B9D2B5}" destId="{D65C14C8-CCAD-40EB-A608-BBAA42D8F9D2}" srcOrd="0" destOrd="0" presId="urn:microsoft.com/office/officeart/2005/8/layout/vList3"/>
    <dgm:cxn modelId="{42204A99-DF6E-4987-9D0A-AA9DD1090E07}" type="presOf" srcId="{DFE70F6D-8DC8-407C-A769-F096674AC8FC}" destId="{62EA946F-1818-46D1-857C-5DF468FBE626}" srcOrd="0" destOrd="0" presId="urn:microsoft.com/office/officeart/2005/8/layout/vList3"/>
    <dgm:cxn modelId="{DA681EEA-A0E8-460E-9A06-783D09E9C295}" type="presOf" srcId="{935C4B0B-34C3-43A6-AAA6-F8B92EFA5B21}" destId="{3B7A7ACE-B534-4FB3-858E-666CC042F11D}" srcOrd="0" destOrd="0" presId="urn:microsoft.com/office/officeart/2005/8/layout/vList3"/>
    <dgm:cxn modelId="{EB38F6EC-61BD-4620-9F9D-5CADB6581208}" srcId="{935C4B0B-34C3-43A6-AAA6-F8B92EFA5B21}" destId="{6A915FEF-59A4-48D2-A562-2ED681B9D2B5}" srcOrd="0" destOrd="0" parTransId="{E39B2761-DA8C-4D61-86AF-D0009720B8B4}" sibTransId="{B655F7B5-7898-4D34-8C3A-FC5A5047E904}"/>
    <dgm:cxn modelId="{A35AD8F2-D96C-4ABA-979E-FF89E899BB69}" type="presOf" srcId="{29F5E849-C8C9-4397-954B-C7DAF782F7BF}" destId="{CFB397D0-1BE4-465D-BD91-2AE65D7DE3E1}" srcOrd="0" destOrd="0" presId="urn:microsoft.com/office/officeart/2005/8/layout/vList3"/>
    <dgm:cxn modelId="{805528FD-C0AF-4EEA-9CE8-2A81D5939B2B}" srcId="{935C4B0B-34C3-43A6-AAA6-F8B92EFA5B21}" destId="{DFE70F6D-8DC8-407C-A769-F096674AC8FC}" srcOrd="2" destOrd="0" parTransId="{3F94F17C-B115-40DD-B751-C0BBB47EAFFD}" sibTransId="{19C492AC-E22D-4064-A291-B49C9579002C}"/>
    <dgm:cxn modelId="{F323AAE5-3C8F-435F-866D-1CF5DB322057}" type="presParOf" srcId="{3B7A7ACE-B534-4FB3-858E-666CC042F11D}" destId="{E46C2641-2848-47C8-9FA6-826445B753E6}" srcOrd="0" destOrd="0" presId="urn:microsoft.com/office/officeart/2005/8/layout/vList3"/>
    <dgm:cxn modelId="{16480232-579A-402D-935F-4E8C6367353A}" type="presParOf" srcId="{E46C2641-2848-47C8-9FA6-826445B753E6}" destId="{527BCF88-8A47-4E22-A87E-7E3813A72202}" srcOrd="0" destOrd="0" presId="urn:microsoft.com/office/officeart/2005/8/layout/vList3"/>
    <dgm:cxn modelId="{458BED8B-1526-4EC8-BE07-B4FC190C3E6B}" type="presParOf" srcId="{E46C2641-2848-47C8-9FA6-826445B753E6}" destId="{D65C14C8-CCAD-40EB-A608-BBAA42D8F9D2}" srcOrd="1" destOrd="0" presId="urn:microsoft.com/office/officeart/2005/8/layout/vList3"/>
    <dgm:cxn modelId="{DADDF2CC-9B29-4297-94CE-237C547BE837}" type="presParOf" srcId="{3B7A7ACE-B534-4FB3-858E-666CC042F11D}" destId="{1709794A-38C9-487C-B9EB-AA34D18C7E0C}" srcOrd="1" destOrd="0" presId="urn:microsoft.com/office/officeart/2005/8/layout/vList3"/>
    <dgm:cxn modelId="{AF137C9C-EEE9-4996-9E9D-DC6F61E135C0}" type="presParOf" srcId="{3B7A7ACE-B534-4FB3-858E-666CC042F11D}" destId="{2CDA76A6-8DEC-423D-9832-3E5027F370BE}" srcOrd="2" destOrd="0" presId="urn:microsoft.com/office/officeart/2005/8/layout/vList3"/>
    <dgm:cxn modelId="{BD1BAA49-1C58-493B-A8C6-AD27E53CDAE0}" type="presParOf" srcId="{2CDA76A6-8DEC-423D-9832-3E5027F370BE}" destId="{B8D95265-1C0F-43FB-8644-28B730FE5CAA}" srcOrd="0" destOrd="0" presId="urn:microsoft.com/office/officeart/2005/8/layout/vList3"/>
    <dgm:cxn modelId="{3A5B5081-E577-45B9-835E-ADCED23A9A5A}" type="presParOf" srcId="{2CDA76A6-8DEC-423D-9832-3E5027F370BE}" destId="{CFB397D0-1BE4-465D-BD91-2AE65D7DE3E1}" srcOrd="1" destOrd="0" presId="urn:microsoft.com/office/officeart/2005/8/layout/vList3"/>
    <dgm:cxn modelId="{FC93FCF4-879F-41F6-B4D5-78AC33CCE96D}" type="presParOf" srcId="{3B7A7ACE-B534-4FB3-858E-666CC042F11D}" destId="{29B4222C-72A5-4B52-AB17-47A983DDEB0A}" srcOrd="3" destOrd="0" presId="urn:microsoft.com/office/officeart/2005/8/layout/vList3"/>
    <dgm:cxn modelId="{8E37DF81-8712-4870-A721-A1A5685CA76B}" type="presParOf" srcId="{3B7A7ACE-B534-4FB3-858E-666CC042F11D}" destId="{19239855-2E3E-4E30-A8D9-2E14B15411EC}" srcOrd="4" destOrd="0" presId="urn:microsoft.com/office/officeart/2005/8/layout/vList3"/>
    <dgm:cxn modelId="{ACBACAA1-8A2D-4C23-A01D-1755E23D6F2E}" type="presParOf" srcId="{19239855-2E3E-4E30-A8D9-2E14B15411EC}" destId="{C4A721CD-1588-4758-BACA-654B794F7BDB}" srcOrd="0" destOrd="0" presId="urn:microsoft.com/office/officeart/2005/8/layout/vList3"/>
    <dgm:cxn modelId="{1E7D4215-54B5-49BC-B1BE-DDBC1A5109AB}" type="presParOf" srcId="{19239855-2E3E-4E30-A8D9-2E14B15411EC}" destId="{62EA946F-1818-46D1-857C-5DF468FBE626}"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033CC7-6DC0-49AB-9D6B-A3D93A407EAD}" type="doc">
      <dgm:prSet loTypeId="urn:microsoft.com/office/officeart/2008/layout/VerticalCurvedList" loCatId="list" qsTypeId="urn:microsoft.com/office/officeart/2005/8/quickstyle/simple1" qsCatId="simple" csTypeId="urn:microsoft.com/office/officeart/2005/8/colors/accent2_5" csCatId="accent2" phldr="1"/>
      <dgm:spPr/>
      <dgm:t>
        <a:bodyPr/>
        <a:lstStyle/>
        <a:p>
          <a:endParaRPr lang="en-US"/>
        </a:p>
      </dgm:t>
    </dgm:pt>
    <dgm:pt modelId="{D2BA805E-B8A7-4156-BD10-237E34DB97F4}">
      <dgm:prSet phldrT="[Text]" custT="1"/>
      <dgm:spPr/>
      <dgm:t>
        <a:bodyPr/>
        <a:lstStyle/>
        <a:p>
          <a:r>
            <a:rPr lang="en-US" sz="2000" b="1"/>
            <a:t>Policies and procedure related to anti-money-laundering/countering the financing of terrorism;</a:t>
          </a:r>
          <a:endParaRPr lang="en-US" sz="2000" dirty="0"/>
        </a:p>
      </dgm:t>
    </dgm:pt>
    <dgm:pt modelId="{390BBDDB-0F88-44FC-8FA2-399786D3A80E}" type="parTrans" cxnId="{F66C433D-6246-4D04-AF8F-8DA3DCB426A3}">
      <dgm:prSet/>
      <dgm:spPr/>
      <dgm:t>
        <a:bodyPr/>
        <a:lstStyle/>
        <a:p>
          <a:endParaRPr lang="en-US"/>
        </a:p>
      </dgm:t>
    </dgm:pt>
    <dgm:pt modelId="{BB682741-049C-47D8-9E7B-D6CB3BFB4009}" type="sibTrans" cxnId="{F66C433D-6246-4D04-AF8F-8DA3DCB426A3}">
      <dgm:prSet/>
      <dgm:spPr/>
      <dgm:t>
        <a:bodyPr/>
        <a:lstStyle/>
        <a:p>
          <a:endParaRPr lang="en-US"/>
        </a:p>
      </dgm:t>
    </dgm:pt>
    <dgm:pt modelId="{69C8492B-8294-4004-99E3-7854AC279C13}">
      <dgm:prSet phldrT="[Text]" custT="1"/>
      <dgm:spPr/>
      <dgm:t>
        <a:bodyPr/>
        <a:lstStyle/>
        <a:p>
          <a:r>
            <a:rPr lang="en-US" sz="2000" b="1" dirty="0"/>
            <a:t>Screening system which documents all individuals and/or organizations before the entity transfers money to them; and </a:t>
          </a:r>
          <a:endParaRPr lang="en-US" sz="2000" dirty="0"/>
        </a:p>
      </dgm:t>
    </dgm:pt>
    <dgm:pt modelId="{C425DF6A-10AB-425D-8970-71FEE4BD3904}" type="parTrans" cxnId="{A4D2B1E8-19C3-48C2-B7CB-7E48C2079713}">
      <dgm:prSet/>
      <dgm:spPr/>
      <dgm:t>
        <a:bodyPr/>
        <a:lstStyle/>
        <a:p>
          <a:endParaRPr lang="en-US"/>
        </a:p>
      </dgm:t>
    </dgm:pt>
    <dgm:pt modelId="{79EA2192-EE60-4935-A5F4-4F6E9029F086}" type="sibTrans" cxnId="{A4D2B1E8-19C3-48C2-B7CB-7E48C2079713}">
      <dgm:prSet/>
      <dgm:spPr/>
      <dgm:t>
        <a:bodyPr/>
        <a:lstStyle/>
        <a:p>
          <a:endParaRPr lang="en-US"/>
        </a:p>
      </dgm:t>
    </dgm:pt>
    <dgm:pt modelId="{2F166E1D-E148-4172-A5D1-68D401EEF332}">
      <dgm:prSet phldrT="[Text]" custT="1"/>
      <dgm:spPr/>
      <dgm:t>
        <a:bodyPr/>
        <a:lstStyle/>
        <a:p>
          <a:r>
            <a:rPr lang="en-US" sz="2000" b="1" dirty="0"/>
            <a:t>Decision-making process that the entity follows when it identifies risks related to any individuals and/or organizations.</a:t>
          </a:r>
          <a:endParaRPr lang="en-US" sz="2000" dirty="0"/>
        </a:p>
      </dgm:t>
    </dgm:pt>
    <dgm:pt modelId="{79939E12-3926-480D-9321-A3D600CFBEE5}" type="parTrans" cxnId="{49F4EF7C-8069-4269-BAC5-52AE55692433}">
      <dgm:prSet/>
      <dgm:spPr/>
      <dgm:t>
        <a:bodyPr/>
        <a:lstStyle/>
        <a:p>
          <a:endParaRPr lang="en-US"/>
        </a:p>
      </dgm:t>
    </dgm:pt>
    <dgm:pt modelId="{906F4ED5-3858-47CC-A39D-453619E3372F}" type="sibTrans" cxnId="{49F4EF7C-8069-4269-BAC5-52AE55692433}">
      <dgm:prSet/>
      <dgm:spPr/>
      <dgm:t>
        <a:bodyPr/>
        <a:lstStyle/>
        <a:p>
          <a:endParaRPr lang="en-US"/>
        </a:p>
      </dgm:t>
    </dgm:pt>
    <dgm:pt modelId="{DDF4FE3A-253D-495C-B646-D0FA151076C1}" type="pres">
      <dgm:prSet presAssocID="{56033CC7-6DC0-49AB-9D6B-A3D93A407EAD}" presName="Name0" presStyleCnt="0">
        <dgm:presLayoutVars>
          <dgm:chMax val="7"/>
          <dgm:chPref val="7"/>
          <dgm:dir/>
        </dgm:presLayoutVars>
      </dgm:prSet>
      <dgm:spPr/>
    </dgm:pt>
    <dgm:pt modelId="{2D31CA60-A6EC-456C-B1F9-A49C3543B280}" type="pres">
      <dgm:prSet presAssocID="{56033CC7-6DC0-49AB-9D6B-A3D93A407EAD}" presName="Name1" presStyleCnt="0"/>
      <dgm:spPr/>
    </dgm:pt>
    <dgm:pt modelId="{DAEBBDA0-9C45-4E2C-8D3E-3E8CA88FC6E8}" type="pres">
      <dgm:prSet presAssocID="{56033CC7-6DC0-49AB-9D6B-A3D93A407EAD}" presName="cycle" presStyleCnt="0"/>
      <dgm:spPr/>
    </dgm:pt>
    <dgm:pt modelId="{88949E63-C0D1-4C4E-A665-521AC689CD2B}" type="pres">
      <dgm:prSet presAssocID="{56033CC7-6DC0-49AB-9D6B-A3D93A407EAD}" presName="srcNode" presStyleLbl="node1" presStyleIdx="0" presStyleCnt="3"/>
      <dgm:spPr/>
    </dgm:pt>
    <dgm:pt modelId="{12A47D64-AE7C-4FBD-A28A-55FEDBD078CE}" type="pres">
      <dgm:prSet presAssocID="{56033CC7-6DC0-49AB-9D6B-A3D93A407EAD}" presName="conn" presStyleLbl="parChTrans1D2" presStyleIdx="0" presStyleCnt="1"/>
      <dgm:spPr/>
    </dgm:pt>
    <dgm:pt modelId="{E5307EBC-EC63-4D22-8EFB-9ABCA28A2E23}" type="pres">
      <dgm:prSet presAssocID="{56033CC7-6DC0-49AB-9D6B-A3D93A407EAD}" presName="extraNode" presStyleLbl="node1" presStyleIdx="0" presStyleCnt="3"/>
      <dgm:spPr/>
    </dgm:pt>
    <dgm:pt modelId="{88061567-F3F7-4B20-A57C-E43FB1586722}" type="pres">
      <dgm:prSet presAssocID="{56033CC7-6DC0-49AB-9D6B-A3D93A407EAD}" presName="dstNode" presStyleLbl="node1" presStyleIdx="0" presStyleCnt="3"/>
      <dgm:spPr/>
    </dgm:pt>
    <dgm:pt modelId="{E7EC61A5-340B-4D61-8F20-2812AE5CC9A0}" type="pres">
      <dgm:prSet presAssocID="{D2BA805E-B8A7-4156-BD10-237E34DB97F4}" presName="text_1" presStyleLbl="node1" presStyleIdx="0" presStyleCnt="3" custLinFactNeighborX="346">
        <dgm:presLayoutVars>
          <dgm:bulletEnabled val="1"/>
        </dgm:presLayoutVars>
      </dgm:prSet>
      <dgm:spPr/>
    </dgm:pt>
    <dgm:pt modelId="{0F660475-1331-4F49-B181-6F7A814E198E}" type="pres">
      <dgm:prSet presAssocID="{D2BA805E-B8A7-4156-BD10-237E34DB97F4}" presName="accent_1" presStyleCnt="0"/>
      <dgm:spPr/>
    </dgm:pt>
    <dgm:pt modelId="{F5542FB0-7B28-4C12-BDD6-58C4363FF556}" type="pres">
      <dgm:prSet presAssocID="{D2BA805E-B8A7-4156-BD10-237E34DB97F4}" presName="accentRepeatNode" presStyleLbl="solidFgAcc1" presStyleIdx="0" presStyleCnt="3"/>
      <dgm:spPr/>
    </dgm:pt>
    <dgm:pt modelId="{78463789-B341-485D-887B-63B8990A0E93}" type="pres">
      <dgm:prSet presAssocID="{69C8492B-8294-4004-99E3-7854AC279C13}" presName="text_2" presStyleLbl="node1" presStyleIdx="1" presStyleCnt="3">
        <dgm:presLayoutVars>
          <dgm:bulletEnabled val="1"/>
        </dgm:presLayoutVars>
      </dgm:prSet>
      <dgm:spPr/>
    </dgm:pt>
    <dgm:pt modelId="{F423E394-F0D3-44A4-841F-682DA0A9BE03}" type="pres">
      <dgm:prSet presAssocID="{69C8492B-8294-4004-99E3-7854AC279C13}" presName="accent_2" presStyleCnt="0"/>
      <dgm:spPr/>
    </dgm:pt>
    <dgm:pt modelId="{B332A676-C31B-4050-B60F-2412165D9798}" type="pres">
      <dgm:prSet presAssocID="{69C8492B-8294-4004-99E3-7854AC279C13}" presName="accentRepeatNode" presStyleLbl="solidFgAcc1" presStyleIdx="1" presStyleCnt="3"/>
      <dgm:spPr/>
    </dgm:pt>
    <dgm:pt modelId="{21195972-D7BA-4C6D-96F8-7E58229B6845}" type="pres">
      <dgm:prSet presAssocID="{2F166E1D-E148-4172-A5D1-68D401EEF332}" presName="text_3" presStyleLbl="node1" presStyleIdx="2" presStyleCnt="3">
        <dgm:presLayoutVars>
          <dgm:bulletEnabled val="1"/>
        </dgm:presLayoutVars>
      </dgm:prSet>
      <dgm:spPr/>
    </dgm:pt>
    <dgm:pt modelId="{371DAB70-C4E0-4217-AD28-81E0D34E53E5}" type="pres">
      <dgm:prSet presAssocID="{2F166E1D-E148-4172-A5D1-68D401EEF332}" presName="accent_3" presStyleCnt="0"/>
      <dgm:spPr/>
    </dgm:pt>
    <dgm:pt modelId="{EDA497FB-5E51-4324-8E50-6056161A01D4}" type="pres">
      <dgm:prSet presAssocID="{2F166E1D-E148-4172-A5D1-68D401EEF332}" presName="accentRepeatNode" presStyleLbl="solidFgAcc1" presStyleIdx="2" presStyleCnt="3"/>
      <dgm:spPr/>
    </dgm:pt>
  </dgm:ptLst>
  <dgm:cxnLst>
    <dgm:cxn modelId="{A9C8A00D-1896-42C7-B357-515CA3D36A95}" type="presOf" srcId="{BB682741-049C-47D8-9E7B-D6CB3BFB4009}" destId="{12A47D64-AE7C-4FBD-A28A-55FEDBD078CE}" srcOrd="0" destOrd="0" presId="urn:microsoft.com/office/officeart/2008/layout/VerticalCurvedList"/>
    <dgm:cxn modelId="{6D3B012C-2B58-47D4-A00B-67092CDB6B06}" type="presOf" srcId="{2F166E1D-E148-4172-A5D1-68D401EEF332}" destId="{21195972-D7BA-4C6D-96F8-7E58229B6845}" srcOrd="0" destOrd="0" presId="urn:microsoft.com/office/officeart/2008/layout/VerticalCurvedList"/>
    <dgm:cxn modelId="{F66C433D-6246-4D04-AF8F-8DA3DCB426A3}" srcId="{56033CC7-6DC0-49AB-9D6B-A3D93A407EAD}" destId="{D2BA805E-B8A7-4156-BD10-237E34DB97F4}" srcOrd="0" destOrd="0" parTransId="{390BBDDB-0F88-44FC-8FA2-399786D3A80E}" sibTransId="{BB682741-049C-47D8-9E7B-D6CB3BFB4009}"/>
    <dgm:cxn modelId="{49F4EF7C-8069-4269-BAC5-52AE55692433}" srcId="{56033CC7-6DC0-49AB-9D6B-A3D93A407EAD}" destId="{2F166E1D-E148-4172-A5D1-68D401EEF332}" srcOrd="2" destOrd="0" parTransId="{79939E12-3926-480D-9321-A3D600CFBEE5}" sibTransId="{906F4ED5-3858-47CC-A39D-453619E3372F}"/>
    <dgm:cxn modelId="{CD6C3A84-6058-4B65-85FA-BCD892323AF9}" type="presOf" srcId="{69C8492B-8294-4004-99E3-7854AC279C13}" destId="{78463789-B341-485D-887B-63B8990A0E93}" srcOrd="0" destOrd="0" presId="urn:microsoft.com/office/officeart/2008/layout/VerticalCurvedList"/>
    <dgm:cxn modelId="{1DB79ACE-D3E8-4C5F-98F8-2699AD3FCE0C}" type="presOf" srcId="{D2BA805E-B8A7-4156-BD10-237E34DB97F4}" destId="{E7EC61A5-340B-4D61-8F20-2812AE5CC9A0}" srcOrd="0" destOrd="0" presId="urn:microsoft.com/office/officeart/2008/layout/VerticalCurvedList"/>
    <dgm:cxn modelId="{A4D2B1E8-19C3-48C2-B7CB-7E48C2079713}" srcId="{56033CC7-6DC0-49AB-9D6B-A3D93A407EAD}" destId="{69C8492B-8294-4004-99E3-7854AC279C13}" srcOrd="1" destOrd="0" parTransId="{C425DF6A-10AB-425D-8970-71FEE4BD3904}" sibTransId="{79EA2192-EE60-4935-A5F4-4F6E9029F086}"/>
    <dgm:cxn modelId="{4941BCF7-6F30-4BDE-B4F2-5437A2E0B192}" type="presOf" srcId="{56033CC7-6DC0-49AB-9D6B-A3D93A407EAD}" destId="{DDF4FE3A-253D-495C-B646-D0FA151076C1}" srcOrd="0" destOrd="0" presId="urn:microsoft.com/office/officeart/2008/layout/VerticalCurvedList"/>
    <dgm:cxn modelId="{CF4DBB8F-28BA-4F9A-B0A4-541290B26328}" type="presParOf" srcId="{DDF4FE3A-253D-495C-B646-D0FA151076C1}" destId="{2D31CA60-A6EC-456C-B1F9-A49C3543B280}" srcOrd="0" destOrd="0" presId="urn:microsoft.com/office/officeart/2008/layout/VerticalCurvedList"/>
    <dgm:cxn modelId="{5FED5F82-565B-4EDE-825F-8611CAA2B815}" type="presParOf" srcId="{2D31CA60-A6EC-456C-B1F9-A49C3543B280}" destId="{DAEBBDA0-9C45-4E2C-8D3E-3E8CA88FC6E8}" srcOrd="0" destOrd="0" presId="urn:microsoft.com/office/officeart/2008/layout/VerticalCurvedList"/>
    <dgm:cxn modelId="{9E8244A3-4FD1-4061-83AD-F15F6893EDE1}" type="presParOf" srcId="{DAEBBDA0-9C45-4E2C-8D3E-3E8CA88FC6E8}" destId="{88949E63-C0D1-4C4E-A665-521AC689CD2B}" srcOrd="0" destOrd="0" presId="urn:microsoft.com/office/officeart/2008/layout/VerticalCurvedList"/>
    <dgm:cxn modelId="{EB498EAE-D795-48F7-B9B1-35B4D8542E25}" type="presParOf" srcId="{DAEBBDA0-9C45-4E2C-8D3E-3E8CA88FC6E8}" destId="{12A47D64-AE7C-4FBD-A28A-55FEDBD078CE}" srcOrd="1" destOrd="0" presId="urn:microsoft.com/office/officeart/2008/layout/VerticalCurvedList"/>
    <dgm:cxn modelId="{BD056422-41DB-4834-9964-8CB4EE5A4631}" type="presParOf" srcId="{DAEBBDA0-9C45-4E2C-8D3E-3E8CA88FC6E8}" destId="{E5307EBC-EC63-4D22-8EFB-9ABCA28A2E23}" srcOrd="2" destOrd="0" presId="urn:microsoft.com/office/officeart/2008/layout/VerticalCurvedList"/>
    <dgm:cxn modelId="{C643EECA-8ACA-4ED2-9F19-F1D6D2D5A156}" type="presParOf" srcId="{DAEBBDA0-9C45-4E2C-8D3E-3E8CA88FC6E8}" destId="{88061567-F3F7-4B20-A57C-E43FB1586722}" srcOrd="3" destOrd="0" presId="urn:microsoft.com/office/officeart/2008/layout/VerticalCurvedList"/>
    <dgm:cxn modelId="{3B5B6251-1AAB-4D6C-A466-B13BF0791DB5}" type="presParOf" srcId="{2D31CA60-A6EC-456C-B1F9-A49C3543B280}" destId="{E7EC61A5-340B-4D61-8F20-2812AE5CC9A0}" srcOrd="1" destOrd="0" presId="urn:microsoft.com/office/officeart/2008/layout/VerticalCurvedList"/>
    <dgm:cxn modelId="{55A524CB-F05B-482E-B99C-DA1B58756198}" type="presParOf" srcId="{2D31CA60-A6EC-456C-B1F9-A49C3543B280}" destId="{0F660475-1331-4F49-B181-6F7A814E198E}" srcOrd="2" destOrd="0" presId="urn:microsoft.com/office/officeart/2008/layout/VerticalCurvedList"/>
    <dgm:cxn modelId="{D3B57912-2F34-43FE-9602-29E01909DF21}" type="presParOf" srcId="{0F660475-1331-4F49-B181-6F7A814E198E}" destId="{F5542FB0-7B28-4C12-BDD6-58C4363FF556}" srcOrd="0" destOrd="0" presId="urn:microsoft.com/office/officeart/2008/layout/VerticalCurvedList"/>
    <dgm:cxn modelId="{D4746EA4-8BFB-49DB-B5DC-1C2C1B67DE35}" type="presParOf" srcId="{2D31CA60-A6EC-456C-B1F9-A49C3543B280}" destId="{78463789-B341-485D-887B-63B8990A0E93}" srcOrd="3" destOrd="0" presId="urn:microsoft.com/office/officeart/2008/layout/VerticalCurvedList"/>
    <dgm:cxn modelId="{53EBBA20-62EF-4B70-8A18-A813722157BA}" type="presParOf" srcId="{2D31CA60-A6EC-456C-B1F9-A49C3543B280}" destId="{F423E394-F0D3-44A4-841F-682DA0A9BE03}" srcOrd="4" destOrd="0" presId="urn:microsoft.com/office/officeart/2008/layout/VerticalCurvedList"/>
    <dgm:cxn modelId="{565AC306-0BC5-4614-AD14-775539F14207}" type="presParOf" srcId="{F423E394-F0D3-44A4-841F-682DA0A9BE03}" destId="{B332A676-C31B-4050-B60F-2412165D9798}" srcOrd="0" destOrd="0" presId="urn:microsoft.com/office/officeart/2008/layout/VerticalCurvedList"/>
    <dgm:cxn modelId="{9D6ED12B-A39E-4CAF-825C-741CE8FCDD6D}" type="presParOf" srcId="{2D31CA60-A6EC-456C-B1F9-A49C3543B280}" destId="{21195972-D7BA-4C6D-96F8-7E58229B6845}" srcOrd="5" destOrd="0" presId="urn:microsoft.com/office/officeart/2008/layout/VerticalCurvedList"/>
    <dgm:cxn modelId="{4CB9559D-113C-4865-BDAB-345F0F8E2432}" type="presParOf" srcId="{2D31CA60-A6EC-456C-B1F9-A49C3543B280}" destId="{371DAB70-C4E0-4217-AD28-81E0D34E53E5}" srcOrd="6" destOrd="0" presId="urn:microsoft.com/office/officeart/2008/layout/VerticalCurvedList"/>
    <dgm:cxn modelId="{2C62EEF2-244A-46D9-827D-783555D36545}" type="presParOf" srcId="{371DAB70-C4E0-4217-AD28-81E0D34E53E5}" destId="{EDA497FB-5E51-4324-8E50-6056161A01D4}"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D5391-FF11-4D1A-B98F-33E836FE1B94}">
      <dsp:nvSpPr>
        <dsp:cNvPr id="0" name=""/>
        <dsp:cNvSpPr/>
      </dsp:nvSpPr>
      <dsp:spPr>
        <a:xfrm>
          <a:off x="-5074192" y="-777358"/>
          <a:ext cx="6042850" cy="6042850"/>
        </a:xfrm>
        <a:prstGeom prst="blockArc">
          <a:avLst>
            <a:gd name="adj1" fmla="val 18900000"/>
            <a:gd name="adj2" fmla="val 2700000"/>
            <a:gd name="adj3" fmla="val 357"/>
          </a:avLst>
        </a:prstGeom>
        <a:noFill/>
        <a:ln w="38100"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A0C946B5-7666-4996-BC8E-F2F2C84CDAD1}">
      <dsp:nvSpPr>
        <dsp:cNvPr id="0" name=""/>
        <dsp:cNvSpPr/>
      </dsp:nvSpPr>
      <dsp:spPr>
        <a:xfrm>
          <a:off x="660739" y="195980"/>
          <a:ext cx="3889185" cy="561196"/>
        </a:xfrm>
        <a:prstGeom prst="rect">
          <a:avLst/>
        </a:prstGeom>
        <a:solidFill>
          <a:schemeClr val="lt1">
            <a:hueOff val="0"/>
            <a:satOff val="0"/>
            <a:lumOff val="0"/>
            <a:alphaOff val="0"/>
          </a:schemeClr>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449"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57</a:t>
          </a:r>
          <a:r>
            <a:rPr lang="en-US" sz="1800" kern="1200" dirty="0"/>
            <a:t> IEs accredited to date</a:t>
          </a:r>
        </a:p>
      </dsp:txBody>
      <dsp:txXfrm>
        <a:off x="660739" y="195980"/>
        <a:ext cx="3889185" cy="561196"/>
      </dsp:txXfrm>
    </dsp:sp>
    <dsp:sp modelId="{20DC35A5-B4FC-4F78-99DD-CEB63607B3B2}">
      <dsp:nvSpPr>
        <dsp:cNvPr id="0" name=""/>
        <dsp:cNvSpPr/>
      </dsp:nvSpPr>
      <dsp:spPr>
        <a:xfrm>
          <a:off x="72983" y="142518"/>
          <a:ext cx="701495" cy="701495"/>
        </a:xfrm>
        <a:prstGeom prst="ellipse">
          <a:avLst/>
        </a:prstGeom>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1E0708-47FE-4B3C-8ABB-796FDF89DEDC}">
      <dsp:nvSpPr>
        <dsp:cNvPr id="0" name=""/>
        <dsp:cNvSpPr/>
      </dsp:nvSpPr>
      <dsp:spPr>
        <a:xfrm>
          <a:off x="1092809" y="1029514"/>
          <a:ext cx="4212295" cy="561196"/>
        </a:xfrm>
        <a:prstGeom prst="rect">
          <a:avLst/>
        </a:prstGeom>
        <a:solidFill>
          <a:schemeClr val="lt1">
            <a:hueOff val="0"/>
            <a:satOff val="0"/>
            <a:lumOff val="0"/>
            <a:alphaOff val="0"/>
          </a:schemeClr>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449"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solidFill>
                <a:schemeClr val="tx1"/>
              </a:solidFill>
            </a:rPr>
            <a:t>34 NIEs, 9 RIEs, and 14 MIEs</a:t>
          </a:r>
        </a:p>
      </dsp:txBody>
      <dsp:txXfrm>
        <a:off x="1092809" y="1029514"/>
        <a:ext cx="4212295" cy="561196"/>
      </dsp:txXfrm>
    </dsp:sp>
    <dsp:sp modelId="{4834CDE8-3E0B-4285-A520-2B5B8E543F60}">
      <dsp:nvSpPr>
        <dsp:cNvPr id="0" name=""/>
        <dsp:cNvSpPr/>
      </dsp:nvSpPr>
      <dsp:spPr>
        <a:xfrm>
          <a:off x="475119" y="959407"/>
          <a:ext cx="701495" cy="701495"/>
        </a:xfrm>
        <a:prstGeom prst="ellipse">
          <a:avLst/>
        </a:prstGeom>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DF27B8-85E8-4511-BDC0-FB19163D8ED6}">
      <dsp:nvSpPr>
        <dsp:cNvPr id="0" name=""/>
        <dsp:cNvSpPr/>
      </dsp:nvSpPr>
      <dsp:spPr>
        <a:xfrm>
          <a:off x="1073721" y="1846391"/>
          <a:ext cx="6178162" cy="561196"/>
        </a:xfrm>
        <a:prstGeom prst="rect">
          <a:avLst/>
        </a:prstGeom>
        <a:solidFill>
          <a:schemeClr val="lt1">
            <a:hueOff val="0"/>
            <a:satOff val="0"/>
            <a:lumOff val="0"/>
            <a:alphaOff val="0"/>
          </a:schemeClr>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449" tIns="45720" rIns="45720" bIns="45720" numCol="1" spcCol="1270" anchor="ctr"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US" sz="1800" b="0" kern="1200" dirty="0">
              <a:solidFill>
                <a:schemeClr val="tx1"/>
              </a:solidFill>
            </a:rPr>
            <a:t>33 IEs have been re-accredited (58%)</a:t>
          </a:r>
          <a:endParaRPr lang="en-US" sz="1800" b="0" kern="1200" dirty="0">
            <a:solidFill>
              <a:srgbClr val="FF0000"/>
            </a:solidFill>
          </a:endParaRPr>
        </a:p>
      </dsp:txBody>
      <dsp:txXfrm>
        <a:off x="1073721" y="1846391"/>
        <a:ext cx="6178162" cy="561196"/>
      </dsp:txXfrm>
    </dsp:sp>
    <dsp:sp modelId="{F08F9EFA-6C15-4DB4-922B-6CC7025A69A6}">
      <dsp:nvSpPr>
        <dsp:cNvPr id="0" name=""/>
        <dsp:cNvSpPr/>
      </dsp:nvSpPr>
      <dsp:spPr>
        <a:xfrm>
          <a:off x="598543" y="1776295"/>
          <a:ext cx="701495" cy="701495"/>
        </a:xfrm>
        <a:prstGeom prst="ellipse">
          <a:avLst/>
        </a:prstGeom>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3DCDED-3692-4391-9CD6-C92A1DA5EC63}">
      <dsp:nvSpPr>
        <dsp:cNvPr id="0" name=""/>
        <dsp:cNvSpPr/>
      </dsp:nvSpPr>
      <dsp:spPr>
        <a:xfrm>
          <a:off x="1007070" y="2688197"/>
          <a:ext cx="5096437" cy="561196"/>
        </a:xfrm>
        <a:prstGeom prst="rect">
          <a:avLst/>
        </a:prstGeom>
        <a:solidFill>
          <a:schemeClr val="accent1">
            <a:lumMod val="40000"/>
            <a:lumOff val="60000"/>
          </a:schemeClr>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449" tIns="45720" rIns="45720" bIns="45720" numCol="1" spcCol="1270" anchor="ctr"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US" sz="1800" b="0" kern="1200" dirty="0">
              <a:solidFill>
                <a:srgbClr val="FF0000"/>
              </a:solidFill>
            </a:rPr>
            <a:t>16 out of this are NIEs (about 48%)</a:t>
          </a:r>
          <a:endParaRPr lang="en-US" sz="1800" b="0" kern="1200" dirty="0">
            <a:solidFill>
              <a:schemeClr val="tx1"/>
            </a:solidFill>
          </a:endParaRPr>
        </a:p>
      </dsp:txBody>
      <dsp:txXfrm>
        <a:off x="1007070" y="2688197"/>
        <a:ext cx="5096437" cy="561196"/>
      </dsp:txXfrm>
    </dsp:sp>
    <dsp:sp modelId="{5CC70632-C1A7-4F38-94D7-0939173D6CE1}">
      <dsp:nvSpPr>
        <dsp:cNvPr id="0" name=""/>
        <dsp:cNvSpPr/>
      </dsp:nvSpPr>
      <dsp:spPr>
        <a:xfrm>
          <a:off x="528222" y="2586154"/>
          <a:ext cx="701495" cy="701495"/>
        </a:xfrm>
        <a:prstGeom prst="ellipse">
          <a:avLst/>
        </a:prstGeom>
        <a:gradFill flip="none" rotWithShape="0">
          <a:gsLst>
            <a:gs pos="0">
              <a:srgbClr val="99CB38">
                <a:shade val="30000"/>
                <a:satMod val="115000"/>
              </a:srgbClr>
            </a:gs>
            <a:gs pos="50000">
              <a:srgbClr val="99CB38">
                <a:shade val="67500"/>
                <a:satMod val="115000"/>
              </a:srgbClr>
            </a:gs>
            <a:gs pos="100000">
              <a:srgbClr val="99CB38">
                <a:shade val="100000"/>
                <a:satMod val="115000"/>
              </a:srgbClr>
            </a:gs>
          </a:gsLst>
          <a:path path="circle">
            <a:fillToRect l="50000" t="50000" r="50000" b="50000"/>
          </a:path>
          <a:tileRect/>
        </a:gradFill>
        <a:ln w="12700" cap="flat" cmpd="sng" algn="ctr">
          <a:solidFill>
            <a:srgbClr val="99CB38"/>
          </a:solidFill>
          <a:prstDash val="solid"/>
          <a:miter lim="800000"/>
        </a:ln>
        <a:effectLst/>
      </dsp:spPr>
      <dsp:style>
        <a:lnRef idx="2">
          <a:scrgbClr r="0" g="0" b="0"/>
        </a:lnRef>
        <a:fillRef idx="1">
          <a:scrgbClr r="0" g="0" b="0"/>
        </a:fillRef>
        <a:effectRef idx="0">
          <a:scrgbClr r="0" g="0" b="0"/>
        </a:effectRef>
        <a:fontRef idx="minor"/>
      </dsp:style>
    </dsp:sp>
    <dsp:sp modelId="{6D00BAC4-0207-4068-8CE4-010A4F1CD60F}">
      <dsp:nvSpPr>
        <dsp:cNvPr id="0" name=""/>
        <dsp:cNvSpPr/>
      </dsp:nvSpPr>
      <dsp:spPr>
        <a:xfrm>
          <a:off x="413914" y="3599798"/>
          <a:ext cx="8610679" cy="561196"/>
        </a:xfrm>
        <a:prstGeom prst="rect">
          <a:avLst/>
        </a:prstGeom>
        <a:solidFill>
          <a:schemeClr val="lt1">
            <a:hueOff val="0"/>
            <a:satOff val="0"/>
            <a:lumOff val="0"/>
            <a:alphaOff val="0"/>
          </a:schemeClr>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449" tIns="43180" rIns="43180" bIns="43180" numCol="1" spcCol="1270" anchor="ctr" anchorCtr="0">
          <a:noAutofit/>
        </a:bodyPr>
        <a:lstStyle/>
        <a:p>
          <a:pPr marL="0" lvl="0" indent="0" algn="l" defTabSz="755650">
            <a:lnSpc>
              <a:spcPct val="90000"/>
            </a:lnSpc>
            <a:spcBef>
              <a:spcPct val="0"/>
            </a:spcBef>
            <a:spcAft>
              <a:spcPct val="35000"/>
            </a:spcAft>
            <a:buNone/>
          </a:pPr>
          <a:r>
            <a:rPr lang="en-US" sz="1700" b="1" kern="1200" dirty="0">
              <a:solidFill>
                <a:srgbClr val="FF0000"/>
              </a:solidFill>
            </a:rPr>
            <a:t>10</a:t>
          </a:r>
          <a:r>
            <a:rPr lang="en-US" sz="1700" kern="1200" dirty="0"/>
            <a:t> accredited NIEs from LDCs; </a:t>
          </a:r>
          <a:r>
            <a:rPr lang="en-US" sz="1700" b="1" kern="1200" dirty="0">
              <a:solidFill>
                <a:srgbClr val="C00000"/>
              </a:solidFill>
            </a:rPr>
            <a:t>7</a:t>
          </a:r>
          <a:r>
            <a:rPr lang="en-US" sz="1700" kern="1200" dirty="0">
              <a:solidFill>
                <a:srgbClr val="C00000"/>
              </a:solidFill>
            </a:rPr>
            <a:t> </a:t>
          </a:r>
          <a:r>
            <a:rPr lang="en-US" sz="1700" kern="1200" dirty="0"/>
            <a:t>accredited NIEs  from SIDS; and </a:t>
          </a:r>
          <a:r>
            <a:rPr lang="en-US" sz="1700" kern="1200" dirty="0">
              <a:solidFill>
                <a:srgbClr val="C00000"/>
              </a:solidFill>
            </a:rPr>
            <a:t>17</a:t>
          </a:r>
          <a:r>
            <a:rPr lang="en-US" sz="1700" kern="1200" dirty="0"/>
            <a:t> accredited NIEs from other developing countries</a:t>
          </a:r>
        </a:p>
      </dsp:txBody>
      <dsp:txXfrm>
        <a:off x="413914" y="3599798"/>
        <a:ext cx="8610679" cy="561196"/>
      </dsp:txXfrm>
    </dsp:sp>
    <dsp:sp modelId="{7AFAB1D8-FC3B-4698-BCD3-6DDBCE80FB81}">
      <dsp:nvSpPr>
        <dsp:cNvPr id="0" name=""/>
        <dsp:cNvSpPr/>
      </dsp:nvSpPr>
      <dsp:spPr>
        <a:xfrm>
          <a:off x="72983" y="3576368"/>
          <a:ext cx="701495" cy="70149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3CA742-DC2A-4D70-94D9-1897F6DDDDDE}">
      <dsp:nvSpPr>
        <dsp:cNvPr id="0" name=""/>
        <dsp:cNvSpPr/>
      </dsp:nvSpPr>
      <dsp:spPr>
        <a:xfrm>
          <a:off x="287462" y="0"/>
          <a:ext cx="7418371" cy="5385504"/>
        </a:xfrm>
        <a:prstGeom prst="triangle">
          <a:avLst/>
        </a:prstGeom>
        <a:solidFill>
          <a:schemeClr val="accent1">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BEAD871-BE92-4194-BFEF-C29BACC82807}">
      <dsp:nvSpPr>
        <dsp:cNvPr id="0" name=""/>
        <dsp:cNvSpPr/>
      </dsp:nvSpPr>
      <dsp:spPr>
        <a:xfrm>
          <a:off x="3996648" y="525511"/>
          <a:ext cx="3500578" cy="95718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Financial Statements and External Audit requirement</a:t>
          </a:r>
        </a:p>
      </dsp:txBody>
      <dsp:txXfrm>
        <a:off x="4043374" y="572237"/>
        <a:ext cx="3407126" cy="863737"/>
      </dsp:txXfrm>
    </dsp:sp>
    <dsp:sp modelId="{E5F14ECF-DE0D-4D23-9593-62D5122D8F5F}">
      <dsp:nvSpPr>
        <dsp:cNvPr id="0" name=""/>
        <dsp:cNvSpPr/>
      </dsp:nvSpPr>
      <dsp:spPr>
        <a:xfrm>
          <a:off x="3996648" y="1615914"/>
          <a:ext cx="3500578" cy="957189"/>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Internal Control Framework </a:t>
          </a:r>
        </a:p>
      </dsp:txBody>
      <dsp:txXfrm>
        <a:off x="4043374" y="1662640"/>
        <a:ext cx="3407126" cy="863737"/>
      </dsp:txXfrm>
    </dsp:sp>
    <dsp:sp modelId="{66D7702E-21C6-4BF0-8202-D6946DE2D79C}">
      <dsp:nvSpPr>
        <dsp:cNvPr id="0" name=""/>
        <dsp:cNvSpPr/>
      </dsp:nvSpPr>
      <dsp:spPr>
        <a:xfrm>
          <a:off x="3996648" y="2692752"/>
          <a:ext cx="3500578" cy="95718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Internal Audit/Assurance and Oversight arrangements</a:t>
          </a:r>
        </a:p>
      </dsp:txBody>
      <dsp:txXfrm>
        <a:off x="4043374" y="2739478"/>
        <a:ext cx="3407126" cy="863737"/>
      </dsp:txXfrm>
    </dsp:sp>
    <dsp:sp modelId="{D5B3273D-5165-4E63-A784-EA18C974AB2E}">
      <dsp:nvSpPr>
        <dsp:cNvPr id="0" name=""/>
        <dsp:cNvSpPr/>
      </dsp:nvSpPr>
      <dsp:spPr>
        <a:xfrm>
          <a:off x="3996648" y="3769590"/>
          <a:ext cx="3500578" cy="95718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Preparation of Business plans and budget</a:t>
          </a:r>
        </a:p>
        <a:p>
          <a:pPr marL="228600" lvl="1" indent="-228600" algn="l" defTabSz="889000">
            <a:lnSpc>
              <a:spcPct val="90000"/>
            </a:lnSpc>
            <a:spcBef>
              <a:spcPct val="0"/>
            </a:spcBef>
            <a:spcAft>
              <a:spcPct val="15000"/>
            </a:spcAft>
            <a:buChar char="•"/>
          </a:pPr>
          <a:endParaRPr lang="en-US" sz="2000" kern="1200" dirty="0"/>
        </a:p>
      </dsp:txBody>
      <dsp:txXfrm>
        <a:off x="4043374" y="3816316"/>
        <a:ext cx="3407126" cy="863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4129E-C23E-4619-AB45-74C25048D7C5}">
      <dsp:nvSpPr>
        <dsp:cNvPr id="0" name=""/>
        <dsp:cNvSpPr/>
      </dsp:nvSpPr>
      <dsp:spPr>
        <a:xfrm>
          <a:off x="58031" y="294763"/>
          <a:ext cx="4795978" cy="4795978"/>
        </a:xfrm>
        <a:prstGeom prst="pie">
          <a:avLst>
            <a:gd name="adj1" fmla="val 5400000"/>
            <a:gd name="adj2" fmla="val 1620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2E67819-9104-45E4-8AAA-0F524CC73B4A}">
      <dsp:nvSpPr>
        <dsp:cNvPr id="0" name=""/>
        <dsp:cNvSpPr/>
      </dsp:nvSpPr>
      <dsp:spPr>
        <a:xfrm>
          <a:off x="2397989" y="554177"/>
          <a:ext cx="5595307" cy="4795978"/>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Procurement</a:t>
          </a:r>
        </a:p>
      </dsp:txBody>
      <dsp:txXfrm>
        <a:off x="2397989" y="554177"/>
        <a:ext cx="5595307" cy="767356"/>
      </dsp:txXfrm>
    </dsp:sp>
    <dsp:sp modelId="{94225246-89CA-4AFA-A956-A362FD6AC0C2}">
      <dsp:nvSpPr>
        <dsp:cNvPr id="0" name=""/>
        <dsp:cNvSpPr/>
      </dsp:nvSpPr>
      <dsp:spPr>
        <a:xfrm>
          <a:off x="503577" y="1062119"/>
          <a:ext cx="3788822" cy="3788822"/>
        </a:xfrm>
        <a:prstGeom prst="pie">
          <a:avLst>
            <a:gd name="adj1" fmla="val 5400000"/>
            <a:gd name="adj2" fmla="val 16200000"/>
          </a:avLst>
        </a:prstGeom>
        <a:solidFill>
          <a:schemeClr val="accent5">
            <a:hueOff val="-2277471"/>
            <a:satOff val="1623"/>
            <a:lumOff val="-691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CA45355-6386-4735-A25B-A6112D524225}">
      <dsp:nvSpPr>
        <dsp:cNvPr id="0" name=""/>
        <dsp:cNvSpPr/>
      </dsp:nvSpPr>
      <dsp:spPr>
        <a:xfrm>
          <a:off x="2397989" y="1062119"/>
          <a:ext cx="5595307" cy="3788822"/>
        </a:xfrm>
        <a:prstGeom prst="rect">
          <a:avLst/>
        </a:prstGeom>
        <a:solidFill>
          <a:schemeClr val="lt1">
            <a:alpha val="90000"/>
            <a:hueOff val="0"/>
            <a:satOff val="0"/>
            <a:lumOff val="0"/>
            <a:alphaOff val="0"/>
          </a:schemeClr>
        </a:solidFill>
        <a:ln w="12700" cap="flat" cmpd="sng" algn="ctr">
          <a:solidFill>
            <a:schemeClr val="accent5">
              <a:hueOff val="-2277471"/>
              <a:satOff val="1623"/>
              <a:lumOff val="-69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Courier New" panose="02070309020205020404" pitchFamily="49" charset="0"/>
            <a:buNone/>
          </a:pPr>
          <a:r>
            <a:rPr lang="en-US" sz="2000" kern="1200" dirty="0"/>
            <a:t>Project Preparation and Appraisal</a:t>
          </a:r>
        </a:p>
      </dsp:txBody>
      <dsp:txXfrm>
        <a:off x="2397989" y="1062119"/>
        <a:ext cx="5595307" cy="767356"/>
      </dsp:txXfrm>
    </dsp:sp>
    <dsp:sp modelId="{C78A2602-D3ED-4996-A993-8BFB68FE402E}">
      <dsp:nvSpPr>
        <dsp:cNvPr id="0" name=""/>
        <dsp:cNvSpPr/>
      </dsp:nvSpPr>
      <dsp:spPr>
        <a:xfrm>
          <a:off x="1007155" y="1829476"/>
          <a:ext cx="2781667" cy="2781667"/>
        </a:xfrm>
        <a:prstGeom prst="pie">
          <a:avLst>
            <a:gd name="adj1" fmla="val 5400000"/>
            <a:gd name="adj2" fmla="val 16200000"/>
          </a:avLst>
        </a:prstGeom>
        <a:solidFill>
          <a:schemeClr val="accent5">
            <a:hueOff val="-4554942"/>
            <a:satOff val="3245"/>
            <a:lumOff val="-1382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BD32AC0-4AE6-413E-88EA-1813E293BB0C}">
      <dsp:nvSpPr>
        <dsp:cNvPr id="0" name=""/>
        <dsp:cNvSpPr/>
      </dsp:nvSpPr>
      <dsp:spPr>
        <a:xfrm>
          <a:off x="2397989" y="1829476"/>
          <a:ext cx="5595307" cy="2781667"/>
        </a:xfrm>
        <a:prstGeom prst="rect">
          <a:avLst/>
        </a:prstGeom>
        <a:solidFill>
          <a:schemeClr val="lt1">
            <a:alpha val="90000"/>
            <a:hueOff val="0"/>
            <a:satOff val="0"/>
            <a:lumOff val="0"/>
            <a:alphaOff val="0"/>
          </a:schemeClr>
        </a:solidFill>
        <a:ln w="12700" cap="flat" cmpd="sng" algn="ctr">
          <a:solidFill>
            <a:schemeClr val="accent5">
              <a:hueOff val="-4554942"/>
              <a:satOff val="3245"/>
              <a:lumOff val="-1382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Courier New" panose="02070309020205020404" pitchFamily="49" charset="0"/>
            <a:buNone/>
          </a:pPr>
          <a:r>
            <a:rPr lang="en-US" sz="2000" kern="1200" dirty="0"/>
            <a:t>Project Implementation Planning</a:t>
          </a:r>
        </a:p>
      </dsp:txBody>
      <dsp:txXfrm>
        <a:off x="2397989" y="1829476"/>
        <a:ext cx="5595307" cy="767356"/>
      </dsp:txXfrm>
    </dsp:sp>
    <dsp:sp modelId="{B4C6D707-851E-44F5-9D42-D2B08DCD55CC}">
      <dsp:nvSpPr>
        <dsp:cNvPr id="0" name=""/>
        <dsp:cNvSpPr/>
      </dsp:nvSpPr>
      <dsp:spPr>
        <a:xfrm>
          <a:off x="1510733" y="2596832"/>
          <a:ext cx="1774511" cy="1774511"/>
        </a:xfrm>
        <a:prstGeom prst="pie">
          <a:avLst>
            <a:gd name="adj1" fmla="val 5400000"/>
            <a:gd name="adj2" fmla="val 16200000"/>
          </a:avLst>
        </a:prstGeom>
        <a:solidFill>
          <a:schemeClr val="accent5">
            <a:hueOff val="-6832413"/>
            <a:satOff val="4868"/>
            <a:lumOff val="-2073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8FB7002-9C90-4F79-BD13-A48854557B1A}">
      <dsp:nvSpPr>
        <dsp:cNvPr id="0" name=""/>
        <dsp:cNvSpPr/>
      </dsp:nvSpPr>
      <dsp:spPr>
        <a:xfrm>
          <a:off x="2397989" y="2596832"/>
          <a:ext cx="5595307" cy="1774511"/>
        </a:xfrm>
        <a:prstGeom prst="rect">
          <a:avLst/>
        </a:prstGeom>
        <a:solidFill>
          <a:schemeClr val="lt1">
            <a:alpha val="90000"/>
            <a:hueOff val="0"/>
            <a:satOff val="0"/>
            <a:lumOff val="0"/>
            <a:alphaOff val="0"/>
          </a:schemeClr>
        </a:solidFill>
        <a:ln w="12700" cap="flat" cmpd="sng" algn="ctr">
          <a:solidFill>
            <a:schemeClr val="accent5">
              <a:hueOff val="-6832413"/>
              <a:satOff val="4868"/>
              <a:lumOff val="-207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Courier New" panose="02070309020205020404" pitchFamily="49" charset="0"/>
            <a:buNone/>
          </a:pPr>
          <a:r>
            <a:rPr lang="en-US" sz="2000" kern="1200" dirty="0"/>
            <a:t>Project Monitoring and Evaluation</a:t>
          </a:r>
        </a:p>
      </dsp:txBody>
      <dsp:txXfrm>
        <a:off x="2397989" y="2596832"/>
        <a:ext cx="5595307" cy="767356"/>
      </dsp:txXfrm>
    </dsp:sp>
    <dsp:sp modelId="{9F99E0A1-D059-4E77-ADF9-70BA6275B784}">
      <dsp:nvSpPr>
        <dsp:cNvPr id="0" name=""/>
        <dsp:cNvSpPr/>
      </dsp:nvSpPr>
      <dsp:spPr>
        <a:xfrm>
          <a:off x="2014310" y="3364189"/>
          <a:ext cx="767356" cy="767356"/>
        </a:xfrm>
        <a:prstGeom prst="pie">
          <a:avLst>
            <a:gd name="adj1" fmla="val 5400000"/>
            <a:gd name="adj2" fmla="val 16200000"/>
          </a:avLst>
        </a:prstGeom>
        <a:solidFill>
          <a:schemeClr val="accent5">
            <a:hueOff val="-9109884"/>
            <a:satOff val="6491"/>
            <a:lumOff val="-2764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5EF694F-8D58-46CA-A296-80C9562CD728}">
      <dsp:nvSpPr>
        <dsp:cNvPr id="0" name=""/>
        <dsp:cNvSpPr/>
      </dsp:nvSpPr>
      <dsp:spPr>
        <a:xfrm>
          <a:off x="2397989" y="3364189"/>
          <a:ext cx="5595307" cy="767356"/>
        </a:xfrm>
        <a:prstGeom prst="rect">
          <a:avLst/>
        </a:prstGeom>
        <a:solidFill>
          <a:schemeClr val="lt1">
            <a:alpha val="90000"/>
            <a:hueOff val="0"/>
            <a:satOff val="0"/>
            <a:lumOff val="0"/>
            <a:alphaOff val="0"/>
          </a:schemeClr>
        </a:solidFill>
        <a:ln w="12700" cap="flat" cmpd="sng" algn="ctr">
          <a:solidFill>
            <a:schemeClr val="accent5">
              <a:hueOff val="-9109884"/>
              <a:satOff val="6491"/>
              <a:lumOff val="-276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Project Closure and Final Evaluation</a:t>
          </a:r>
        </a:p>
      </dsp:txBody>
      <dsp:txXfrm>
        <a:off x="2397989" y="3364189"/>
        <a:ext cx="5595307" cy="7673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C14C8-CCAD-40EB-A608-BBAA42D8F9D2}">
      <dsp:nvSpPr>
        <dsp:cNvPr id="0" name=""/>
        <dsp:cNvSpPr/>
      </dsp:nvSpPr>
      <dsp:spPr>
        <a:xfrm rot="10800000">
          <a:off x="1100750" y="2285"/>
          <a:ext cx="3327157" cy="1050828"/>
        </a:xfrm>
        <a:prstGeom prst="homePlate">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86"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Policies and Framework and capacity to deal with fraud, corruption and other forms of malpractice</a:t>
          </a:r>
        </a:p>
      </dsp:txBody>
      <dsp:txXfrm rot="10800000">
        <a:off x="1363457" y="2285"/>
        <a:ext cx="3064450" cy="1050828"/>
      </dsp:txXfrm>
    </dsp:sp>
    <dsp:sp modelId="{527BCF88-8A47-4E22-A87E-7E3813A72202}">
      <dsp:nvSpPr>
        <dsp:cNvPr id="0" name=""/>
        <dsp:cNvSpPr/>
      </dsp:nvSpPr>
      <dsp:spPr>
        <a:xfrm>
          <a:off x="575336" y="43394"/>
          <a:ext cx="1050828" cy="105082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CFB397D0-1BE4-465D-BD91-2AE65D7DE3E1}">
      <dsp:nvSpPr>
        <dsp:cNvPr id="0" name=""/>
        <dsp:cNvSpPr/>
      </dsp:nvSpPr>
      <dsp:spPr>
        <a:xfrm rot="10800000">
          <a:off x="1100750" y="1366793"/>
          <a:ext cx="3327157" cy="1050828"/>
        </a:xfrm>
        <a:prstGeom prst="homePlate">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86" tIns="53340" rIns="99568" bIns="53340" numCol="1" spcCol="1270" anchor="ctr" anchorCtr="0">
          <a:noAutofit/>
        </a:bodyPr>
        <a:lstStyle/>
        <a:p>
          <a:pPr marL="0" lvl="0" indent="0" algn="ctr" defTabSz="622300">
            <a:lnSpc>
              <a:spcPct val="90000"/>
            </a:lnSpc>
            <a:spcBef>
              <a:spcPct val="0"/>
            </a:spcBef>
            <a:spcAft>
              <a:spcPct val="35000"/>
            </a:spcAft>
            <a:buNone/>
          </a:pPr>
          <a:r>
            <a:rPr lang="en-IN" sz="1400" kern="1200" dirty="0">
              <a:solidFill>
                <a:schemeClr val="tx1"/>
              </a:solidFill>
            </a:rPr>
            <a:t>Mechanism to deal with complaints on environmental and social harms caused by projects</a:t>
          </a:r>
          <a:endParaRPr lang="en-US" sz="1400" kern="1200" dirty="0">
            <a:solidFill>
              <a:schemeClr val="tx1"/>
            </a:solidFill>
          </a:endParaRPr>
        </a:p>
      </dsp:txBody>
      <dsp:txXfrm rot="10800000">
        <a:off x="1363457" y="1366793"/>
        <a:ext cx="3064450" cy="1050828"/>
      </dsp:txXfrm>
    </dsp:sp>
    <dsp:sp modelId="{B8D95265-1C0F-43FB-8644-28B730FE5CAA}">
      <dsp:nvSpPr>
        <dsp:cNvPr id="0" name=""/>
        <dsp:cNvSpPr/>
      </dsp:nvSpPr>
      <dsp:spPr>
        <a:xfrm>
          <a:off x="575336" y="1366793"/>
          <a:ext cx="1050828" cy="105082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tx2">
              <a:lumMod val="65000"/>
              <a:lumOff val="35000"/>
            </a:schemeClr>
          </a:solidFill>
          <a:prstDash val="solid"/>
          <a:miter lim="800000"/>
        </a:ln>
        <a:effectLst/>
      </dsp:spPr>
      <dsp:style>
        <a:lnRef idx="2">
          <a:scrgbClr r="0" g="0" b="0"/>
        </a:lnRef>
        <a:fillRef idx="1">
          <a:scrgbClr r="0" g="0" b="0"/>
        </a:fillRef>
        <a:effectRef idx="0">
          <a:scrgbClr r="0" g="0" b="0"/>
        </a:effectRef>
        <a:fontRef idx="minor"/>
      </dsp:style>
    </dsp:sp>
    <dsp:sp modelId="{62EA946F-1818-46D1-857C-5DF468FBE626}">
      <dsp:nvSpPr>
        <dsp:cNvPr id="0" name=""/>
        <dsp:cNvSpPr/>
      </dsp:nvSpPr>
      <dsp:spPr>
        <a:xfrm rot="10800000">
          <a:off x="1100750" y="2731302"/>
          <a:ext cx="3327157" cy="1050828"/>
        </a:xfrm>
        <a:prstGeom prst="homePlate">
          <a:avLst/>
        </a:prstGeom>
        <a:solidFill>
          <a:srgbClr val="92D050"/>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86" tIns="53340" rIns="99568" bIns="53340" numCol="1" spcCol="1270" anchor="t" anchorCtr="0">
          <a:noAutofit/>
        </a:bodyPr>
        <a:lstStyle/>
        <a:p>
          <a:pPr marL="0" lvl="0" indent="0" algn="l" defTabSz="622300">
            <a:lnSpc>
              <a:spcPct val="90000"/>
            </a:lnSpc>
            <a:spcBef>
              <a:spcPct val="0"/>
            </a:spcBef>
            <a:spcAft>
              <a:spcPct val="35000"/>
            </a:spcAft>
            <a:buNone/>
          </a:pPr>
          <a:r>
            <a:rPr lang="en-IN" sz="1400" b="1" kern="1200" dirty="0">
              <a:solidFill>
                <a:schemeClr val="tx1"/>
              </a:solidFill>
            </a:rPr>
            <a:t>Commitment by the entity to apply the Fund’s Environmental &amp; Social and Gender policy</a:t>
          </a:r>
          <a:endParaRPr lang="en-US" sz="1400" kern="1200" dirty="0">
            <a:solidFill>
              <a:schemeClr val="tx1"/>
            </a:solidFill>
          </a:endParaRPr>
        </a:p>
        <a:p>
          <a:pPr marL="57150" lvl="1" indent="-57150" algn="l" defTabSz="488950">
            <a:lnSpc>
              <a:spcPct val="90000"/>
            </a:lnSpc>
            <a:spcBef>
              <a:spcPct val="0"/>
            </a:spcBef>
            <a:spcAft>
              <a:spcPct val="15000"/>
            </a:spcAft>
            <a:buChar char="•"/>
          </a:pPr>
          <a:endParaRPr lang="en-US" sz="1100" kern="1200" dirty="0">
            <a:solidFill>
              <a:schemeClr val="tx1"/>
            </a:solidFill>
          </a:endParaRPr>
        </a:p>
      </dsp:txBody>
      <dsp:txXfrm rot="10800000">
        <a:off x="1363457" y="2731302"/>
        <a:ext cx="3064450" cy="1050828"/>
      </dsp:txXfrm>
    </dsp:sp>
    <dsp:sp modelId="{C4A721CD-1588-4758-BACA-654B794F7BDB}">
      <dsp:nvSpPr>
        <dsp:cNvPr id="0" name=""/>
        <dsp:cNvSpPr/>
      </dsp:nvSpPr>
      <dsp:spPr>
        <a:xfrm>
          <a:off x="575336" y="2731302"/>
          <a:ext cx="1050828" cy="105082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47D64-AE7C-4FBD-A28A-55FEDBD078CE}">
      <dsp:nvSpPr>
        <dsp:cNvPr id="0" name=""/>
        <dsp:cNvSpPr/>
      </dsp:nvSpPr>
      <dsp:spPr>
        <a:xfrm>
          <a:off x="-4442167" y="-681274"/>
          <a:ext cx="5292050" cy="5292050"/>
        </a:xfrm>
        <a:prstGeom prst="blockArc">
          <a:avLst>
            <a:gd name="adj1" fmla="val 18900000"/>
            <a:gd name="adj2" fmla="val 2700000"/>
            <a:gd name="adj3" fmla="val 408"/>
          </a:avLst>
        </a:pr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EC61A5-340B-4D61-8F20-2812AE5CC9A0}">
      <dsp:nvSpPr>
        <dsp:cNvPr id="0" name=""/>
        <dsp:cNvSpPr/>
      </dsp:nvSpPr>
      <dsp:spPr>
        <a:xfrm>
          <a:off x="575120" y="392950"/>
          <a:ext cx="8248690" cy="785900"/>
        </a:xfrm>
        <a:prstGeom prst="rect">
          <a:avLst/>
        </a:prstGeom>
        <a:solidFill>
          <a:schemeClr val="accent2">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3808"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a:t>Policies and procedure related to anti-money-laundering/countering the financing of terrorism;</a:t>
          </a:r>
          <a:endParaRPr lang="en-US" sz="2000" kern="1200" dirty="0"/>
        </a:p>
      </dsp:txBody>
      <dsp:txXfrm>
        <a:off x="575120" y="392950"/>
        <a:ext cx="8248690" cy="785900"/>
      </dsp:txXfrm>
    </dsp:sp>
    <dsp:sp modelId="{F5542FB0-7B28-4C12-BDD6-58C4363FF556}">
      <dsp:nvSpPr>
        <dsp:cNvPr id="0" name=""/>
        <dsp:cNvSpPr/>
      </dsp:nvSpPr>
      <dsp:spPr>
        <a:xfrm>
          <a:off x="55391" y="294712"/>
          <a:ext cx="982375" cy="982375"/>
        </a:xfrm>
        <a:prstGeom prst="ellipse">
          <a:avLst/>
        </a:prstGeom>
        <a:solidFill>
          <a:schemeClr val="lt1">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463789-B341-485D-887B-63B8990A0E93}">
      <dsp:nvSpPr>
        <dsp:cNvPr id="0" name=""/>
        <dsp:cNvSpPr/>
      </dsp:nvSpPr>
      <dsp:spPr>
        <a:xfrm>
          <a:off x="832254" y="1571800"/>
          <a:ext cx="7963016" cy="785900"/>
        </a:xfrm>
        <a:prstGeom prst="rect">
          <a:avLst/>
        </a:prstGeom>
        <a:solidFill>
          <a:schemeClr val="accent2">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3808"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Screening system which documents all individuals and/or organizations before the entity transfers money to them; and </a:t>
          </a:r>
          <a:endParaRPr lang="en-US" sz="2000" kern="1200" dirty="0"/>
        </a:p>
      </dsp:txBody>
      <dsp:txXfrm>
        <a:off x="832254" y="1571800"/>
        <a:ext cx="7963016" cy="785900"/>
      </dsp:txXfrm>
    </dsp:sp>
    <dsp:sp modelId="{B332A676-C31B-4050-B60F-2412165D9798}">
      <dsp:nvSpPr>
        <dsp:cNvPr id="0" name=""/>
        <dsp:cNvSpPr/>
      </dsp:nvSpPr>
      <dsp:spPr>
        <a:xfrm>
          <a:off x="341066" y="1473563"/>
          <a:ext cx="982375" cy="982375"/>
        </a:xfrm>
        <a:prstGeom prst="ellipse">
          <a:avLst/>
        </a:prstGeom>
        <a:solidFill>
          <a:schemeClr val="lt1">
            <a:hueOff val="0"/>
            <a:satOff val="0"/>
            <a:lumOff val="0"/>
            <a:alphaOff val="0"/>
          </a:schemeClr>
        </a:solidFill>
        <a:ln w="1270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sp>
    <dsp:sp modelId="{21195972-D7BA-4C6D-96F8-7E58229B6845}">
      <dsp:nvSpPr>
        <dsp:cNvPr id="0" name=""/>
        <dsp:cNvSpPr/>
      </dsp:nvSpPr>
      <dsp:spPr>
        <a:xfrm>
          <a:off x="546579" y="2750651"/>
          <a:ext cx="8248690" cy="785900"/>
        </a:xfrm>
        <a:prstGeom prst="rect">
          <a:avLst/>
        </a:prstGeom>
        <a:solidFill>
          <a:schemeClr val="accent2">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3808"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Decision-making process that the entity follows when it identifies risks related to any individuals and/or organizations.</a:t>
          </a:r>
          <a:endParaRPr lang="en-US" sz="2000" kern="1200" dirty="0"/>
        </a:p>
      </dsp:txBody>
      <dsp:txXfrm>
        <a:off x="546579" y="2750651"/>
        <a:ext cx="8248690" cy="785900"/>
      </dsp:txXfrm>
    </dsp:sp>
    <dsp:sp modelId="{EDA497FB-5E51-4324-8E50-6056161A01D4}">
      <dsp:nvSpPr>
        <dsp:cNvPr id="0" name=""/>
        <dsp:cNvSpPr/>
      </dsp:nvSpPr>
      <dsp:spPr>
        <a:xfrm>
          <a:off x="55391" y="2652413"/>
          <a:ext cx="982375" cy="982375"/>
        </a:xfrm>
        <a:prstGeom prst="ellipse">
          <a:avLst/>
        </a:prstGeom>
        <a:solidFill>
          <a:schemeClr val="lt1">
            <a:hueOff val="0"/>
            <a:satOff val="0"/>
            <a:lumOff val="0"/>
            <a:alphaOff val="0"/>
          </a:schemeClr>
        </a:solidFill>
        <a:ln w="1270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64D01-EFC9-434A-91A0-59B2D5B2B339}" type="datetimeFigureOut">
              <a:rPr lang="en-US" smtClean="0"/>
              <a:t>6/21/2022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5D5CC-E67B-4308-99DF-221402681A6A}" type="slidenum">
              <a:rPr lang="en-US" smtClean="0"/>
              <a:t>‹#›</a:t>
            </a:fld>
            <a:endParaRPr lang="en-US"/>
          </a:p>
        </p:txBody>
      </p:sp>
    </p:spTree>
    <p:extLst>
      <p:ext uri="{BB962C8B-B14F-4D97-AF65-F5344CB8AC3E}">
        <p14:creationId xmlns:p14="http://schemas.microsoft.com/office/powerpoint/2010/main" val="1800343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542409-6A04-4DC6-AC3A-D3758287A8F2}" type="slidenum">
              <a:rPr kumimoji="0" lang="en-US" sz="1300" b="0" i="0" u="none" strike="noStrike" kern="1200" cap="none" spc="0" normalizeH="0" baseline="0" noProof="0" smtClean="0">
                <a:ln>
                  <a:noFill/>
                </a:ln>
                <a:solidFill>
                  <a:srgbClr val="4D3E2F"/>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4D3E2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388869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 revision of the re-accreditation process was approved by Decision B.34/3. </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2</a:t>
            </a:fld>
            <a:endParaRPr lang="en-US"/>
          </a:p>
        </p:txBody>
      </p:sp>
    </p:spTree>
    <p:extLst>
      <p:ext uri="{BB962C8B-B14F-4D97-AF65-F5344CB8AC3E}">
        <p14:creationId xmlns:p14="http://schemas.microsoft.com/office/powerpoint/2010/main" val="4197757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3</a:t>
            </a:fld>
            <a:endParaRPr lang="en-US"/>
          </a:p>
        </p:txBody>
      </p:sp>
    </p:spTree>
    <p:extLst>
      <p:ext uri="{BB962C8B-B14F-4D97-AF65-F5344CB8AC3E}">
        <p14:creationId xmlns:p14="http://schemas.microsoft.com/office/powerpoint/2010/main" val="2552468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 revision of the re-accreditation process was approved by Decision B.34/3. </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4</a:t>
            </a:fld>
            <a:endParaRPr lang="en-US"/>
          </a:p>
        </p:txBody>
      </p:sp>
    </p:spTree>
    <p:extLst>
      <p:ext uri="{BB962C8B-B14F-4D97-AF65-F5344CB8AC3E}">
        <p14:creationId xmlns:p14="http://schemas.microsoft.com/office/powerpoint/2010/main" val="1460526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8ADA35B-365D-47D9-9656-30E2B4BFA3D2}" type="slidenum">
              <a:rPr lang="en-US" smtClean="0"/>
              <a:t>5</a:t>
            </a:fld>
            <a:endParaRPr lang="en-US"/>
          </a:p>
        </p:txBody>
      </p:sp>
    </p:spTree>
    <p:extLst>
      <p:ext uri="{BB962C8B-B14F-4D97-AF65-F5344CB8AC3E}">
        <p14:creationId xmlns:p14="http://schemas.microsoft.com/office/powerpoint/2010/main" val="328958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mn-ea"/>
                <a:cs typeface="+mn-cs"/>
              </a:rPr>
              <a:t>Ref. Document </a:t>
            </a:r>
            <a:r>
              <a:rPr lang="en-US" sz="1200" b="1" i="0" dirty="0">
                <a:solidFill>
                  <a:schemeClr val="bg1"/>
                </a:solidFill>
                <a:latin typeface="Calibri" panose="020F0502020204030204" pitchFamily="34" charset="0"/>
                <a:cs typeface="Calibri" panose="020F0502020204030204" pitchFamily="34" charset="0"/>
              </a:rPr>
              <a:t>AFB/B.34/5</a:t>
            </a:r>
            <a:r>
              <a:rPr lang="en-US" sz="1200" b="1" i="1" dirty="0">
                <a:solidFill>
                  <a:schemeClr val="bg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Let’s now go through the areas of review in regard to the fast-track re-accreditation process.</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6</a:t>
            </a:fld>
            <a:endParaRPr lang="en-US"/>
          </a:p>
        </p:txBody>
      </p:sp>
    </p:spTree>
    <p:extLst>
      <p:ext uri="{BB962C8B-B14F-4D97-AF65-F5344CB8AC3E}">
        <p14:creationId xmlns:p14="http://schemas.microsoft.com/office/powerpoint/2010/main" val="3829496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mn-ea"/>
                <a:cs typeface="+mn-cs"/>
              </a:rPr>
              <a:t>Ref. Document </a:t>
            </a:r>
            <a:r>
              <a:rPr lang="en-US" sz="1200" b="1" i="0" dirty="0">
                <a:solidFill>
                  <a:schemeClr val="bg1"/>
                </a:solidFill>
                <a:latin typeface="Calibri" panose="020F0502020204030204" pitchFamily="34" charset="0"/>
                <a:cs typeface="Calibri" panose="020F0502020204030204" pitchFamily="34" charset="0"/>
              </a:rPr>
              <a:t>AFB/B.34/5</a:t>
            </a:r>
            <a:r>
              <a:rPr lang="en-US" sz="1200" b="1" i="1" dirty="0">
                <a:solidFill>
                  <a:schemeClr val="bg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Let’s now go through the areas of review in regard to the fast-track re-accreditation process.</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7</a:t>
            </a:fld>
            <a:endParaRPr lang="en-US"/>
          </a:p>
        </p:txBody>
      </p:sp>
    </p:spTree>
    <p:extLst>
      <p:ext uri="{BB962C8B-B14F-4D97-AF65-F5344CB8AC3E}">
        <p14:creationId xmlns:p14="http://schemas.microsoft.com/office/powerpoint/2010/main" val="3872427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8</a:t>
            </a:fld>
            <a:endParaRPr lang="en-US"/>
          </a:p>
        </p:txBody>
      </p:sp>
    </p:spTree>
    <p:extLst>
      <p:ext uri="{BB962C8B-B14F-4D97-AF65-F5344CB8AC3E}">
        <p14:creationId xmlns:p14="http://schemas.microsoft.com/office/powerpoint/2010/main" val="3227410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9</a:t>
            </a:fld>
            <a:endParaRPr lang="en-US"/>
          </a:p>
        </p:txBody>
      </p:sp>
    </p:spTree>
    <p:extLst>
      <p:ext uri="{BB962C8B-B14F-4D97-AF65-F5344CB8AC3E}">
        <p14:creationId xmlns:p14="http://schemas.microsoft.com/office/powerpoint/2010/main" val="3297800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10</a:t>
            </a:fld>
            <a:endParaRPr lang="en-US"/>
          </a:p>
        </p:txBody>
      </p:sp>
    </p:spTree>
    <p:extLst>
      <p:ext uri="{BB962C8B-B14F-4D97-AF65-F5344CB8AC3E}">
        <p14:creationId xmlns:p14="http://schemas.microsoft.com/office/powerpoint/2010/main" val="508478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11</a:t>
            </a:fld>
            <a:endParaRPr lang="en-US"/>
          </a:p>
        </p:txBody>
      </p:sp>
    </p:spTree>
    <p:extLst>
      <p:ext uri="{BB962C8B-B14F-4D97-AF65-F5344CB8AC3E}">
        <p14:creationId xmlns:p14="http://schemas.microsoft.com/office/powerpoint/2010/main" val="66078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12</a:t>
            </a:fld>
            <a:endParaRPr lang="en-US"/>
          </a:p>
        </p:txBody>
      </p:sp>
    </p:spTree>
    <p:extLst>
      <p:ext uri="{BB962C8B-B14F-4D97-AF65-F5344CB8AC3E}">
        <p14:creationId xmlns:p14="http://schemas.microsoft.com/office/powerpoint/2010/main" val="974370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13</a:t>
            </a:fld>
            <a:endParaRPr lang="en-US"/>
          </a:p>
        </p:txBody>
      </p:sp>
    </p:spTree>
    <p:extLst>
      <p:ext uri="{BB962C8B-B14F-4D97-AF65-F5344CB8AC3E}">
        <p14:creationId xmlns:p14="http://schemas.microsoft.com/office/powerpoint/2010/main" val="3425570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200" kern="1200" dirty="0">
              <a:solidFill>
                <a:schemeClr val="tx1"/>
              </a:solidFill>
              <a:effectLst/>
              <a:latin typeface="+mn-lt"/>
              <a:ea typeface="+mn-ea"/>
              <a:cs typeface="+mn-cs"/>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14</a:t>
            </a:fld>
            <a:endParaRPr lang="en-US"/>
          </a:p>
        </p:txBody>
      </p:sp>
    </p:spTree>
    <p:extLst>
      <p:ext uri="{BB962C8B-B14F-4D97-AF65-F5344CB8AC3E}">
        <p14:creationId xmlns:p14="http://schemas.microsoft.com/office/powerpoint/2010/main" val="222351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mn-ea"/>
                <a:cs typeface="+mn-cs"/>
              </a:rPr>
              <a:t>Ref. Document </a:t>
            </a:r>
            <a:r>
              <a:rPr lang="en-US" sz="1200" b="1" i="0" dirty="0">
                <a:solidFill>
                  <a:schemeClr val="bg1"/>
                </a:solidFill>
                <a:latin typeface="Calibri" panose="020F0502020204030204" pitchFamily="34" charset="0"/>
                <a:cs typeface="Calibri" panose="020F0502020204030204" pitchFamily="34" charset="0"/>
              </a:rPr>
              <a:t>AFB/B.34/5</a:t>
            </a:r>
            <a:r>
              <a:rPr lang="en-US" sz="1200" b="1" i="1" dirty="0">
                <a:solidFill>
                  <a:schemeClr val="bg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Let’s now go through the areas of review in regard to the fast-track re-accreditation process.</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15</a:t>
            </a:fld>
            <a:endParaRPr lang="en-US"/>
          </a:p>
        </p:txBody>
      </p:sp>
    </p:spTree>
    <p:extLst>
      <p:ext uri="{BB962C8B-B14F-4D97-AF65-F5344CB8AC3E}">
        <p14:creationId xmlns:p14="http://schemas.microsoft.com/office/powerpoint/2010/main" val="1457753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mn-ea"/>
                <a:cs typeface="+mn-cs"/>
              </a:rPr>
              <a:t>Ref. Document </a:t>
            </a:r>
            <a:r>
              <a:rPr lang="en-US" sz="1200" b="1" i="0" dirty="0">
                <a:solidFill>
                  <a:schemeClr val="bg1"/>
                </a:solidFill>
                <a:latin typeface="Calibri" panose="020F0502020204030204" pitchFamily="34" charset="0"/>
                <a:cs typeface="Calibri" panose="020F0502020204030204" pitchFamily="34" charset="0"/>
              </a:rPr>
              <a:t>AFB/B.34/5</a:t>
            </a:r>
            <a:r>
              <a:rPr lang="en-US" sz="1200" b="1" i="1" dirty="0">
                <a:solidFill>
                  <a:schemeClr val="bg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Let’s now go through the areas of review in regard to the fast-track re-accreditation process.</a:t>
            </a:r>
          </a:p>
        </p:txBody>
      </p:sp>
      <p:sp>
        <p:nvSpPr>
          <p:cNvPr id="27652" name="Slide Number Placeholder 3"/>
          <p:cNvSpPr>
            <a:spLocks noGrp="1"/>
          </p:cNvSpPr>
          <p:nvPr>
            <p:ph type="sldNum" sz="quarter" idx="5"/>
          </p:nvPr>
        </p:nvSpPr>
        <p:spPr bwMode="auto">
          <a:noFill/>
          <a:ln>
            <a:miter lim="800000"/>
            <a:headEnd/>
            <a:tailEnd/>
          </a:ln>
        </p:spPr>
        <p:txBody>
          <a:bodyPr/>
          <a:lstStyle/>
          <a:p>
            <a:fld id="{63A3FAF4-3ECB-475F-8B3A-935AFC619175}" type="slidenum">
              <a:rPr lang="en-US"/>
              <a:pPr/>
              <a:t>16</a:t>
            </a:fld>
            <a:endParaRPr lang="en-US"/>
          </a:p>
        </p:txBody>
      </p:sp>
    </p:spTree>
    <p:extLst>
      <p:ext uri="{BB962C8B-B14F-4D97-AF65-F5344CB8AC3E}">
        <p14:creationId xmlns:p14="http://schemas.microsoft.com/office/powerpoint/2010/main" val="3990718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00200" y="0"/>
            <a:ext cx="502920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a:solidFill>
                <a:prstClr val="white"/>
              </a:solidFill>
            </a:endParaRPr>
          </a:p>
        </p:txBody>
      </p:sp>
      <p:pic>
        <p:nvPicPr>
          <p:cNvPr id="10" name="Picture 9" descr="Closeup of plant shoot"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title="Slide Design Picture"/>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19288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a:solidFill>
                  <a:srgbClr val="8BAA00">
                    <a:lumMod val="75000"/>
                  </a:srgbClr>
                </a:solidFill>
              </a:rPr>
              <a:t>July 22, 2012</a:t>
            </a:r>
          </a:p>
        </p:txBody>
      </p:sp>
      <p:sp>
        <p:nvSpPr>
          <p:cNvPr id="5" name="Footer Placeholder 4"/>
          <p:cNvSpPr>
            <a:spLocks noGrp="1"/>
          </p:cNvSpPr>
          <p:nvPr>
            <p:ph type="ftr" sz="quarter" idx="11"/>
          </p:nvPr>
        </p:nvSpPr>
        <p:spPr/>
        <p:txBody>
          <a:bodyPr/>
          <a:lstStyle/>
          <a:p>
            <a:r>
              <a:rPr>
                <a:solidFill>
                  <a:srgbClr val="8BAA00">
                    <a:lumMod val="75000"/>
                  </a:srgbClr>
                </a:solidFill>
              </a:rPr>
              <a:t>Footer text here</a:t>
            </a:r>
          </a:p>
        </p:txBody>
      </p:sp>
      <p:sp>
        <p:nvSpPr>
          <p:cNvPr id="6" name="Slide Number Placeholder 5"/>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84229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a:solidFill>
                <a:prstClr val="white"/>
              </a:solidFill>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9" name="Picture 8" descr="Waves"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pic>
        <p:nvPicPr>
          <p:cNvPr id="11" name="Picture 10" descr="Closeup of green plants"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spTree>
    <p:extLst>
      <p:ext uri="{BB962C8B-B14F-4D97-AF65-F5344CB8AC3E}">
        <p14:creationId xmlns:p14="http://schemas.microsoft.com/office/powerpoint/2010/main" val="245807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r>
              <a:rPr>
                <a:solidFill>
                  <a:srgbClr val="8BAA00">
                    <a:lumMod val="75000"/>
                  </a:srgbClr>
                </a:solidFill>
              </a:rPr>
              <a:t>July 22, 2012</a:t>
            </a:r>
          </a:p>
        </p:txBody>
      </p:sp>
      <p:sp>
        <p:nvSpPr>
          <p:cNvPr id="6" name="Footer Placeholder 5"/>
          <p:cNvSpPr>
            <a:spLocks noGrp="1"/>
          </p:cNvSpPr>
          <p:nvPr>
            <p:ph type="ftr" sz="quarter" idx="11"/>
          </p:nvPr>
        </p:nvSpPr>
        <p:spPr/>
        <p:txBody>
          <a:bodyPr/>
          <a:lstStyle/>
          <a:p>
            <a:r>
              <a:rPr>
                <a:solidFill>
                  <a:srgbClr val="8BAA00">
                    <a:lumMod val="75000"/>
                  </a:srgbClr>
                </a:solidFill>
              </a:rPr>
              <a:t>Footer text here</a:t>
            </a:r>
          </a:p>
        </p:txBody>
      </p:sp>
      <p:sp>
        <p:nvSpPr>
          <p:cNvPr id="7" name="Slide Number Placeholder 6"/>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323692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r>
              <a:rPr>
                <a:solidFill>
                  <a:srgbClr val="8BAA00">
                    <a:lumMod val="75000"/>
                  </a:srgbClr>
                </a:solidFill>
              </a:rPr>
              <a:t>July 22, 2012</a:t>
            </a:r>
          </a:p>
        </p:txBody>
      </p:sp>
      <p:sp>
        <p:nvSpPr>
          <p:cNvPr id="8" name="Footer Placeholder 7"/>
          <p:cNvSpPr>
            <a:spLocks noGrp="1"/>
          </p:cNvSpPr>
          <p:nvPr>
            <p:ph type="ftr" sz="quarter" idx="11"/>
          </p:nvPr>
        </p:nvSpPr>
        <p:spPr/>
        <p:txBody>
          <a:bodyPr/>
          <a:lstStyle/>
          <a:p>
            <a:r>
              <a:rPr>
                <a:solidFill>
                  <a:srgbClr val="8BAA00">
                    <a:lumMod val="75000"/>
                  </a:srgbClr>
                </a:solidFill>
              </a:rPr>
              <a:t>Footer text here</a:t>
            </a:r>
          </a:p>
        </p:txBody>
      </p:sp>
      <p:sp>
        <p:nvSpPr>
          <p:cNvPr id="9" name="Slide Number Placeholder 8"/>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125017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r>
              <a:rPr>
                <a:solidFill>
                  <a:srgbClr val="8BAA00">
                    <a:lumMod val="75000"/>
                  </a:srgbClr>
                </a:solidFill>
              </a:rPr>
              <a:t>July 22, 2012</a:t>
            </a:r>
          </a:p>
        </p:txBody>
      </p:sp>
      <p:sp>
        <p:nvSpPr>
          <p:cNvPr id="4" name="Footer Placeholder 3"/>
          <p:cNvSpPr>
            <a:spLocks noGrp="1"/>
          </p:cNvSpPr>
          <p:nvPr>
            <p:ph type="ftr" sz="quarter" idx="11"/>
          </p:nvPr>
        </p:nvSpPr>
        <p:spPr/>
        <p:txBody>
          <a:bodyPr/>
          <a:lstStyle/>
          <a:p>
            <a:r>
              <a:rPr>
                <a:solidFill>
                  <a:srgbClr val="8BAA00">
                    <a:lumMod val="75000"/>
                  </a:srgbClr>
                </a:solidFill>
              </a:rPr>
              <a:t>Footer text here</a:t>
            </a:r>
          </a:p>
        </p:txBody>
      </p:sp>
      <p:sp>
        <p:nvSpPr>
          <p:cNvPr id="5" name="Slide Number Placeholder 4"/>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92033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a:solidFill>
                  <a:srgbClr val="8BAA00">
                    <a:lumMod val="75000"/>
                  </a:srgbClr>
                </a:solidFill>
              </a:rPr>
              <a:t>July 22, 2012</a:t>
            </a:r>
          </a:p>
        </p:txBody>
      </p:sp>
      <p:sp>
        <p:nvSpPr>
          <p:cNvPr id="3" name="Footer Placeholder 2"/>
          <p:cNvSpPr>
            <a:spLocks noGrp="1"/>
          </p:cNvSpPr>
          <p:nvPr>
            <p:ph type="ftr" sz="quarter" idx="11"/>
          </p:nvPr>
        </p:nvSpPr>
        <p:spPr/>
        <p:txBody>
          <a:bodyPr/>
          <a:lstStyle/>
          <a:p>
            <a:r>
              <a:rPr>
                <a:solidFill>
                  <a:srgbClr val="8BAA00">
                    <a:lumMod val="75000"/>
                  </a:srgbClr>
                </a:solidFill>
              </a:rPr>
              <a:t>Footer text here</a:t>
            </a:r>
          </a:p>
        </p:txBody>
      </p:sp>
      <p:sp>
        <p:nvSpPr>
          <p:cNvPr id="4" name="Slide Number Placeholder 3"/>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27759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a:solidFill>
                  <a:srgbClr val="8BAA00">
                    <a:lumMod val="75000"/>
                  </a:srgbClr>
                </a:solidFill>
              </a:rPr>
              <a:t>July 22, 2012</a:t>
            </a:r>
          </a:p>
        </p:txBody>
      </p:sp>
      <p:sp>
        <p:nvSpPr>
          <p:cNvPr id="6" name="Footer Placeholder 5"/>
          <p:cNvSpPr>
            <a:spLocks noGrp="1"/>
          </p:cNvSpPr>
          <p:nvPr>
            <p:ph type="ftr" sz="quarter" idx="11"/>
          </p:nvPr>
        </p:nvSpPr>
        <p:spPr/>
        <p:txBody>
          <a:bodyPr/>
          <a:lstStyle/>
          <a:p>
            <a:r>
              <a:rPr>
                <a:solidFill>
                  <a:srgbClr val="8BAA00">
                    <a:lumMod val="75000"/>
                  </a:srgbClr>
                </a:solidFill>
              </a:rPr>
              <a:t>Footer text here</a:t>
            </a:r>
          </a:p>
        </p:txBody>
      </p:sp>
      <p:sp>
        <p:nvSpPr>
          <p:cNvPr id="7" name="Slide Number Placeholder 6"/>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359202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rPr lang="en-US"/>
              <a:t>Click to edit Master title style</a:t>
            </a:r>
            <a:endParaRP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a:solidFill>
                  <a:srgbClr val="8BAA00">
                    <a:lumMod val="75000"/>
                  </a:srgbClr>
                </a:solidFill>
              </a:rPr>
              <a:t>July 22, 2012</a:t>
            </a:r>
          </a:p>
        </p:txBody>
      </p:sp>
      <p:sp>
        <p:nvSpPr>
          <p:cNvPr id="6" name="Footer Placeholder 5"/>
          <p:cNvSpPr>
            <a:spLocks noGrp="1"/>
          </p:cNvSpPr>
          <p:nvPr>
            <p:ph type="ftr" sz="quarter" idx="11"/>
          </p:nvPr>
        </p:nvSpPr>
        <p:spPr/>
        <p:txBody>
          <a:bodyPr/>
          <a:lstStyle/>
          <a:p>
            <a:r>
              <a:rPr>
                <a:solidFill>
                  <a:srgbClr val="8BAA00">
                    <a:lumMod val="75000"/>
                  </a:srgbClr>
                </a:solidFill>
              </a:rPr>
              <a:t>Footer text here</a:t>
            </a:r>
          </a:p>
        </p:txBody>
      </p:sp>
      <p:sp>
        <p:nvSpPr>
          <p:cNvPr id="7" name="Slide Number Placeholder 6"/>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192163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a:solidFill>
                  <a:srgbClr val="8BAA00">
                    <a:lumMod val="75000"/>
                  </a:srgbClr>
                </a:solidFill>
              </a:rPr>
              <a:t>July 22, 2012</a:t>
            </a:r>
          </a:p>
        </p:txBody>
      </p:sp>
      <p:sp>
        <p:nvSpPr>
          <p:cNvPr id="5" name="Footer Placeholder 4"/>
          <p:cNvSpPr>
            <a:spLocks noGrp="1"/>
          </p:cNvSpPr>
          <p:nvPr>
            <p:ph type="ftr" sz="quarter" idx="11"/>
          </p:nvPr>
        </p:nvSpPr>
        <p:spPr/>
        <p:txBody>
          <a:bodyPr/>
          <a:lstStyle/>
          <a:p>
            <a:r>
              <a:rPr>
                <a:solidFill>
                  <a:srgbClr val="8BAA00">
                    <a:lumMod val="75000"/>
                  </a:srgbClr>
                </a:solidFill>
              </a:rPr>
              <a:t>Footer text here</a:t>
            </a:r>
          </a:p>
        </p:txBody>
      </p:sp>
      <p:sp>
        <p:nvSpPr>
          <p:cNvPr id="6" name="Slide Number Placeholder 5"/>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343234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a:solidFill>
                  <a:srgbClr val="8BAA00">
                    <a:lumMod val="75000"/>
                  </a:srgbClr>
                </a:solidFill>
              </a:rPr>
              <a:t>July 22, 2012</a:t>
            </a:r>
          </a:p>
        </p:txBody>
      </p:sp>
      <p:sp>
        <p:nvSpPr>
          <p:cNvPr id="5" name="Footer Placeholder 4"/>
          <p:cNvSpPr>
            <a:spLocks noGrp="1"/>
          </p:cNvSpPr>
          <p:nvPr>
            <p:ph type="ftr" sz="quarter" idx="11"/>
          </p:nvPr>
        </p:nvSpPr>
        <p:spPr/>
        <p:txBody>
          <a:bodyPr/>
          <a:lstStyle/>
          <a:p>
            <a:r>
              <a:rPr>
                <a:solidFill>
                  <a:srgbClr val="8BAA00">
                    <a:lumMod val="75000"/>
                  </a:srgbClr>
                </a:solidFill>
              </a:rPr>
              <a:t>Footer text here</a:t>
            </a:r>
          </a:p>
        </p:txBody>
      </p:sp>
      <p:sp>
        <p:nvSpPr>
          <p:cNvPr id="6" name="Slide Number Placeholder 5"/>
          <p:cNvSpPr>
            <a:spLocks noGrp="1"/>
          </p:cNvSpPr>
          <p:nvPr>
            <p:ph type="sldNum" sz="quarter" idx="12"/>
          </p:nvPr>
        </p:nvSpPr>
        <p:spPr/>
        <p:txBody>
          <a:bodyPr/>
          <a:lstStyle/>
          <a:p>
            <a:fld id="{9CD8D479-8942-46E8-A226-A4E01F7A105C}" type="slidenum">
              <a:rPr>
                <a:solidFill>
                  <a:srgbClr val="8BAA00">
                    <a:lumMod val="75000"/>
                  </a:srgbClr>
                </a:solidFill>
              </a:rPr>
              <a:pPr/>
              <a:t>‹#›</a:t>
            </a:fld>
            <a:endParaRPr>
              <a:solidFill>
                <a:srgbClr val="8BAA00">
                  <a:lumMod val="75000"/>
                </a:srgbClr>
              </a:solidFill>
            </a:endParaRPr>
          </a:p>
        </p:txBody>
      </p:sp>
    </p:spTree>
    <p:extLst>
      <p:ext uri="{BB962C8B-B14F-4D97-AF65-F5344CB8AC3E}">
        <p14:creationId xmlns:p14="http://schemas.microsoft.com/office/powerpoint/2010/main" val="90248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a:solidFill>
                <a:prstClr val="white"/>
              </a:solidFill>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a:solidFill>
                <a:srgbClr val="8BAA00">
                  <a:lumMod val="75000"/>
                </a:srgb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pPr defTabSz="914400"/>
            <a:fld id="{9CD8D479-8942-46E8-A226-A4E01F7A105C}" type="slidenum">
              <a:rPr>
                <a:solidFill>
                  <a:srgbClr val="8BAA00">
                    <a:lumMod val="75000"/>
                  </a:srgbClr>
                </a:solidFill>
              </a:rPr>
              <a:pPr defTabSz="914400"/>
              <a:t>‹#›</a:t>
            </a:fld>
            <a:endParaRPr>
              <a:solidFill>
                <a:srgbClr val="8BAA00">
                  <a:lumMod val="75000"/>
                </a:srgbClr>
              </a:solidFill>
            </a:endParaRPr>
          </a:p>
        </p:txBody>
      </p:sp>
      <p:sp>
        <p:nvSpPr>
          <p:cNvPr id="4" name="Date Placeholder 3"/>
          <p:cNvSpPr>
            <a:spLocks noGrp="1"/>
          </p:cNvSpPr>
          <p:nvPr>
            <p:ph type="dt" sz="half" idx="2"/>
          </p:nvPr>
        </p:nvSpPr>
        <p:spPr>
          <a:xfrm>
            <a:off x="431101" y="6629400"/>
            <a:ext cx="100066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pPr defTabSz="914400"/>
            <a:r>
              <a:rPr>
                <a:solidFill>
                  <a:srgbClr val="8BAA00">
                    <a:lumMod val="75000"/>
                  </a:srgbClr>
                </a:solidFill>
              </a:rPr>
              <a:t>July 22, 2012</a:t>
            </a:r>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800">
                <a:solidFill>
                  <a:schemeClr val="accent1">
                    <a:lumMod val="75000"/>
                  </a:schemeClr>
                </a:solidFill>
              </a:defRPr>
            </a:lvl1pPr>
          </a:lstStyle>
          <a:p>
            <a:pPr defTabSz="914400"/>
            <a:r>
              <a:rPr>
                <a:solidFill>
                  <a:srgbClr val="8BAA00">
                    <a:lumMod val="75000"/>
                  </a:srgbClr>
                </a:solidFill>
              </a:rPr>
              <a:t>Footer text here</a:t>
            </a:r>
          </a:p>
        </p:txBody>
      </p:sp>
    </p:spTree>
    <p:extLst>
      <p:ext uri="{BB962C8B-B14F-4D97-AF65-F5344CB8AC3E}">
        <p14:creationId xmlns:p14="http://schemas.microsoft.com/office/powerpoint/2010/main" val="914805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s://www.adaptation-fund.org/document/environmental-and-social-policy-approved-in-november-2013/"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8" Type="http://schemas.openxmlformats.org/officeDocument/2006/relationships/hyperlink" Target="https://www.adaptation-fund.org/document/environmental-and-social-policy-approved-in-november-2013/" TargetMode="External"/><Relationship Id="rId3" Type="http://schemas.openxmlformats.org/officeDocument/2006/relationships/image" Target="../media/image7.png"/><Relationship Id="rId7" Type="http://schemas.openxmlformats.org/officeDocument/2006/relationships/hyperlink" Target="https://www.adaptation-fund.org/knowledge-learning/knowledge-products/af-produced-knowledge-products/?type=e-cours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adaptation-fund.org/document/re-accreditation-process/" TargetMode="External"/><Relationship Id="rId11" Type="http://schemas.openxmlformats.org/officeDocument/2006/relationships/hyperlink" Target="https://www.adaptation-fund.org/wp-content/uploads/2018/04/Information-Note-for-DA-to-select-an-NIE-candidate_updated-23-March-2018.pdf" TargetMode="External"/><Relationship Id="rId5" Type="http://schemas.openxmlformats.org/officeDocument/2006/relationships/hyperlink" Target="https://www.adaptation-fund.org/document/guidance-accreditation-standardsenglish-french-spanish/" TargetMode="External"/><Relationship Id="rId10" Type="http://schemas.openxmlformats.org/officeDocument/2006/relationships/hyperlink" Target="https://www.adaptation-fund.org/generic/accreditation-toolkit-manual-printable-version-of-the-toolkit/" TargetMode="External"/><Relationship Id="rId4" Type="http://schemas.openxmlformats.org/officeDocument/2006/relationships/hyperlink" Target="https://www.adaptation-fund.org/document/regular-reaccreditation-application-form-english-french-and-spanish/" TargetMode="External"/><Relationship Id="rId9" Type="http://schemas.openxmlformats.org/officeDocument/2006/relationships/hyperlink" Target="https://www.adaptation-fund.org/document/opg-annex4-gender-polic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BEBEB"/>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96302" y="2458452"/>
            <a:ext cx="5029200" cy="2923442"/>
          </a:xfrm>
        </p:spPr>
        <p:txBody>
          <a:bodyPr>
            <a:noAutofit/>
          </a:bodyPr>
          <a:lstStyle/>
          <a:p>
            <a:pPr algn="ctr"/>
            <a:r>
              <a:rPr lang="en-US" sz="3000" b="1" dirty="0"/>
              <a:t>Overview of AF Accreditation process and requirements for a second NIE</a:t>
            </a:r>
            <a:br>
              <a:rPr lang="en-US" sz="3000" b="1" dirty="0"/>
            </a:br>
            <a:br>
              <a:rPr lang="en-US" sz="3000" b="1" dirty="0"/>
            </a:br>
            <a:br>
              <a:rPr lang="en-US" sz="3000" b="1" dirty="0"/>
            </a:br>
            <a:endParaRPr lang="en-US" sz="25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4695"/>
            <a:ext cx="2895600" cy="1957426"/>
          </a:xfrm>
          <a:prstGeom prst="rect">
            <a:avLst/>
          </a:prstGeom>
        </p:spPr>
      </p:pic>
      <p:sp>
        <p:nvSpPr>
          <p:cNvPr id="5" name="Subtitle 2">
            <a:extLst>
              <a:ext uri="{FF2B5EF4-FFF2-40B4-BE49-F238E27FC236}">
                <a16:creationId xmlns:a16="http://schemas.microsoft.com/office/drawing/2014/main" id="{DCC4E891-84CD-46A5-9A1C-869EBE4CDA8A}"/>
              </a:ext>
            </a:extLst>
          </p:cNvPr>
          <p:cNvSpPr txBox="1">
            <a:spLocks/>
          </p:cNvSpPr>
          <p:nvPr/>
        </p:nvSpPr>
        <p:spPr>
          <a:xfrm>
            <a:off x="1687742" y="4063773"/>
            <a:ext cx="4846320" cy="70622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chemeClr val="bg1"/>
                </a:solidFill>
                <a:latin typeface="+mn-lt"/>
                <a:ea typeface="+mn-ea"/>
                <a:cs typeface="+mn-cs"/>
              </a:defRPr>
            </a:lvl1pPr>
            <a:lvl2pPr marL="457200" indent="0" algn="ctr" defTabSz="914400" rtl="0" eaLnBrk="1" latinLnBrk="0" hangingPunct="1">
              <a:lnSpc>
                <a:spcPct val="90000"/>
              </a:lnSpc>
              <a:spcBef>
                <a:spcPts val="4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4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9pPr>
          </a:lstStyle>
          <a:p>
            <a:pPr algn="ctr"/>
            <a:endParaRPr lang="en-US" sz="1600" dirty="0"/>
          </a:p>
        </p:txBody>
      </p:sp>
      <p:sp>
        <p:nvSpPr>
          <p:cNvPr id="6" name="Subtitle 5">
            <a:extLst>
              <a:ext uri="{FF2B5EF4-FFF2-40B4-BE49-F238E27FC236}">
                <a16:creationId xmlns:a16="http://schemas.microsoft.com/office/drawing/2014/main" id="{DB1A4A52-210B-4B24-847C-FAB03193ED87}"/>
              </a:ext>
            </a:extLst>
          </p:cNvPr>
          <p:cNvSpPr>
            <a:spLocks noGrp="1"/>
          </p:cNvSpPr>
          <p:nvPr>
            <p:ph type="subTitle" idx="1"/>
          </p:nvPr>
        </p:nvSpPr>
        <p:spPr/>
        <p:txBody>
          <a:bodyPr>
            <a:noAutofit/>
          </a:bodyPr>
          <a:lstStyle/>
          <a:p>
            <a:pPr algn="ctr"/>
            <a:r>
              <a:rPr lang="en-US" b="1" dirty="0">
                <a:latin typeface="+mj-lt"/>
                <a:ea typeface="+mj-ea"/>
                <a:cs typeface="+mj-cs"/>
              </a:rPr>
              <a:t>Enhanced Direct Access, Costa Rica, 21 to 23 June, 2022</a:t>
            </a:r>
            <a:endParaRPr lang="en-US" b="1" dirty="0"/>
          </a:p>
        </p:txBody>
      </p:sp>
    </p:spTree>
    <p:extLst>
      <p:ext uri="{BB962C8B-B14F-4D97-AF65-F5344CB8AC3E}">
        <p14:creationId xmlns:p14="http://schemas.microsoft.com/office/powerpoint/2010/main" val="85335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161769"/>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Background to the AF Accreditation Process</a:t>
            </a:r>
          </a:p>
        </p:txBody>
      </p:sp>
      <p:cxnSp>
        <p:nvCxnSpPr>
          <p:cNvPr id="9" name="Straight Connector 8"/>
          <p:cNvCxnSpPr>
            <a:cxnSpLocks/>
          </p:cNvCxnSpPr>
          <p:nvPr/>
        </p:nvCxnSpPr>
        <p:spPr>
          <a:xfrm>
            <a:off x="302144" y="754151"/>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2" name="Rectangle 1">
            <a:extLst>
              <a:ext uri="{FF2B5EF4-FFF2-40B4-BE49-F238E27FC236}">
                <a16:creationId xmlns:a16="http://schemas.microsoft.com/office/drawing/2014/main" id="{1502EEFB-0AF4-42D8-8149-B47FD4A53D78}"/>
              </a:ext>
            </a:extLst>
          </p:cNvPr>
          <p:cNvSpPr/>
          <p:nvPr/>
        </p:nvSpPr>
        <p:spPr>
          <a:xfrm>
            <a:off x="1182571" y="1147106"/>
            <a:ext cx="9826858" cy="5324535"/>
          </a:xfrm>
          <a:prstGeom prst="rect">
            <a:avLst/>
          </a:prstGeom>
        </p:spPr>
        <p:txBody>
          <a:bodyPr wrap="square">
            <a:spAutoFit/>
          </a:bodyPr>
          <a:lstStyle/>
          <a:p>
            <a:pPr marL="285750" indent="-285750" algn="just">
              <a:buFont typeface="Wingdings" panose="05000000000000000000" pitchFamily="2" charset="2"/>
              <a:buChar char="q"/>
            </a:pPr>
            <a:r>
              <a:rPr lang="en-US" sz="2000" dirty="0"/>
              <a:t>Ensures that applicant entities follow fiduciary and safeguard standards while accessing financial resources of the Adaptation Fund.</a:t>
            </a:r>
          </a:p>
          <a:p>
            <a:pPr marL="285750" indent="-285750" algn="just">
              <a:buFont typeface="Wingdings" panose="05000000000000000000" pitchFamily="2" charset="2"/>
              <a:buChar char="q"/>
            </a:pPr>
            <a:endParaRPr lang="en-US" sz="2000" dirty="0"/>
          </a:p>
          <a:p>
            <a:pPr marL="285750" indent="-285750" algn="just">
              <a:buFont typeface="Wingdings" panose="05000000000000000000" pitchFamily="2" charset="2"/>
              <a:buChar char="q"/>
            </a:pPr>
            <a:r>
              <a:rPr lang="en-US" sz="2000" dirty="0"/>
              <a:t>Applicants undergo an assessment for accreditation to make sure they adhere to sound accreditation standards and implement effective </a:t>
            </a:r>
            <a:r>
              <a:rPr lang="en-US" sz="2000" dirty="0">
                <a:hlinkClick r:id="rId4"/>
              </a:rPr>
              <a:t>social and environmental safeguards</a:t>
            </a:r>
            <a:r>
              <a:rPr lang="en-US" sz="2000" dirty="0"/>
              <a:t> to </a:t>
            </a:r>
            <a:r>
              <a:rPr lang="en-US" sz="2000" b="1" dirty="0">
                <a:solidFill>
                  <a:srgbClr val="00B050"/>
                </a:solidFill>
              </a:rPr>
              <a:t>identify any project risks in advance</a:t>
            </a:r>
            <a:r>
              <a:rPr lang="en-US" sz="2000" dirty="0"/>
              <a:t>, </a:t>
            </a:r>
            <a:r>
              <a:rPr lang="en-US" sz="2000" b="1" dirty="0">
                <a:solidFill>
                  <a:srgbClr val="00B050"/>
                </a:solidFill>
              </a:rPr>
              <a:t>prevent any harm and improve the effectiveness and sustainability of results.</a:t>
            </a:r>
          </a:p>
          <a:p>
            <a:pPr marL="285750" indent="-285750" algn="just">
              <a:buFont typeface="Wingdings" panose="05000000000000000000" pitchFamily="2" charset="2"/>
              <a:buChar char="q"/>
            </a:pPr>
            <a:endParaRPr lang="en-US" sz="2000" dirty="0"/>
          </a:p>
          <a:p>
            <a:pPr marL="285750" indent="-285750" algn="just">
              <a:buFont typeface="Wingdings" panose="05000000000000000000" pitchFamily="2" charset="2"/>
              <a:buChar char="q"/>
            </a:pPr>
            <a:r>
              <a:rPr lang="en-US" sz="2000" dirty="0"/>
              <a:t>Follows a transparent and systematic process through an Adaptation Fund Accreditation Panel (the Panel) supported by the Secretariat.</a:t>
            </a:r>
          </a:p>
          <a:p>
            <a:pPr marL="285750" indent="-285750" algn="just">
              <a:buFont typeface="Wingdings" panose="05000000000000000000" pitchFamily="2" charset="2"/>
              <a:buChar char="q"/>
            </a:pPr>
            <a:endParaRPr lang="en-US" sz="2000" dirty="0"/>
          </a:p>
          <a:p>
            <a:pPr algn="just"/>
            <a:endParaRPr lang="en-US" sz="2000" dirty="0"/>
          </a:p>
          <a:p>
            <a:pPr algn="just"/>
            <a:endParaRPr lang="en-US" sz="2000" dirty="0"/>
          </a:p>
          <a:p>
            <a:pPr algn="just"/>
            <a:endParaRPr lang="en-US" sz="2000" dirty="0"/>
          </a:p>
          <a:p>
            <a:pPr algn="just"/>
            <a:endParaRPr lang="en-US" sz="2000" dirty="0"/>
          </a:p>
          <a:p>
            <a:pPr algn="just"/>
            <a:endParaRPr lang="en-US" sz="2000" dirty="0"/>
          </a:p>
          <a:p>
            <a:pPr algn="just"/>
            <a:endParaRPr lang="en-US" sz="2000" dirty="0"/>
          </a:p>
        </p:txBody>
      </p:sp>
      <p:pic>
        <p:nvPicPr>
          <p:cNvPr id="7" name="Picture 6">
            <a:extLst>
              <a:ext uri="{FF2B5EF4-FFF2-40B4-BE49-F238E27FC236}">
                <a16:creationId xmlns:a16="http://schemas.microsoft.com/office/drawing/2014/main" id="{4F7E7CD6-0DBA-47BF-A104-48B10A4D16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4671" y="4818579"/>
            <a:ext cx="2549892" cy="1701381"/>
          </a:xfrm>
          <a:prstGeom prst="rect">
            <a:avLst/>
          </a:prstGeom>
        </p:spPr>
      </p:pic>
    </p:spTree>
    <p:extLst>
      <p:ext uri="{BB962C8B-B14F-4D97-AF65-F5344CB8AC3E}">
        <p14:creationId xmlns:p14="http://schemas.microsoft.com/office/powerpoint/2010/main" val="405783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141078"/>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AF Accreditation portfolio to date</a:t>
            </a:r>
          </a:p>
        </p:txBody>
      </p:sp>
      <p:cxnSp>
        <p:nvCxnSpPr>
          <p:cNvPr id="9" name="Straight Connector 8"/>
          <p:cNvCxnSpPr>
            <a:cxnSpLocks/>
          </p:cNvCxnSpPr>
          <p:nvPr/>
        </p:nvCxnSpPr>
        <p:spPr>
          <a:xfrm>
            <a:off x="302144"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graphicFrame>
        <p:nvGraphicFramePr>
          <p:cNvPr id="6" name="Diagram 5">
            <a:extLst>
              <a:ext uri="{FF2B5EF4-FFF2-40B4-BE49-F238E27FC236}">
                <a16:creationId xmlns:a16="http://schemas.microsoft.com/office/drawing/2014/main" id="{B660E88C-522D-4733-BEA3-81BB1F9506C2}"/>
              </a:ext>
            </a:extLst>
          </p:cNvPr>
          <p:cNvGraphicFramePr/>
          <p:nvPr>
            <p:extLst>
              <p:ext uri="{D42A27DB-BD31-4B8C-83A1-F6EECF244321}">
                <p14:modId xmlns:p14="http://schemas.microsoft.com/office/powerpoint/2010/main" val="973829807"/>
              </p:ext>
            </p:extLst>
          </p:nvPr>
        </p:nvGraphicFramePr>
        <p:xfrm>
          <a:off x="1058240" y="1034001"/>
          <a:ext cx="9096295" cy="44881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A455D081-AA89-4E4D-B080-59D047927881}"/>
              </a:ext>
            </a:extLst>
          </p:cNvPr>
          <p:cNvSpPr/>
          <p:nvPr/>
        </p:nvSpPr>
        <p:spPr>
          <a:xfrm>
            <a:off x="1861043" y="5378138"/>
            <a:ext cx="8754064" cy="1015663"/>
          </a:xfrm>
          <a:prstGeom prst="rect">
            <a:avLst/>
          </a:prstGeom>
        </p:spPr>
        <p:txBody>
          <a:bodyPr wrap="square">
            <a:spAutoFit/>
          </a:bodyPr>
          <a:lstStyle/>
          <a:p>
            <a:pPr lvl="0"/>
            <a:endParaRPr lang="en-US" sz="2000" dirty="0"/>
          </a:p>
          <a:p>
            <a:pPr lvl="0"/>
            <a:r>
              <a:rPr lang="en-US" sz="2000" dirty="0"/>
              <a:t>Reinforces AF’s commitment to Direct access and the importance of country ownership and building national capacity in adaptation</a:t>
            </a:r>
            <a:endParaRPr lang="en-US" sz="2000" b="1" dirty="0">
              <a:solidFill>
                <a:srgbClr val="00B050"/>
              </a:solidFill>
            </a:endParaRPr>
          </a:p>
        </p:txBody>
      </p:sp>
      <p:sp>
        <p:nvSpPr>
          <p:cNvPr id="4" name="Rectangle: Rounded Corners 3">
            <a:extLst>
              <a:ext uri="{FF2B5EF4-FFF2-40B4-BE49-F238E27FC236}">
                <a16:creationId xmlns:a16="http://schemas.microsoft.com/office/drawing/2014/main" id="{E9856FBA-7E56-4925-B035-50AD58EB1407}"/>
              </a:ext>
            </a:extLst>
          </p:cNvPr>
          <p:cNvSpPr/>
          <p:nvPr/>
        </p:nvSpPr>
        <p:spPr>
          <a:xfrm>
            <a:off x="7452431" y="1091778"/>
            <a:ext cx="2702104" cy="1232899"/>
          </a:xfrm>
          <a:custGeom>
            <a:avLst/>
            <a:gdLst>
              <a:gd name="connsiteX0" fmla="*/ 0 w 2702104"/>
              <a:gd name="connsiteY0" fmla="*/ 205487 h 1232899"/>
              <a:gd name="connsiteX1" fmla="*/ 205487 w 2702104"/>
              <a:gd name="connsiteY1" fmla="*/ 0 h 1232899"/>
              <a:gd name="connsiteX2" fmla="*/ 2496617 w 2702104"/>
              <a:gd name="connsiteY2" fmla="*/ 0 h 1232899"/>
              <a:gd name="connsiteX3" fmla="*/ 2702104 w 2702104"/>
              <a:gd name="connsiteY3" fmla="*/ 205487 h 1232899"/>
              <a:gd name="connsiteX4" fmla="*/ 2702104 w 2702104"/>
              <a:gd name="connsiteY4" fmla="*/ 1027412 h 1232899"/>
              <a:gd name="connsiteX5" fmla="*/ 2496617 w 2702104"/>
              <a:gd name="connsiteY5" fmla="*/ 1232899 h 1232899"/>
              <a:gd name="connsiteX6" fmla="*/ 205487 w 2702104"/>
              <a:gd name="connsiteY6" fmla="*/ 1232899 h 1232899"/>
              <a:gd name="connsiteX7" fmla="*/ 0 w 2702104"/>
              <a:gd name="connsiteY7" fmla="*/ 1027412 h 1232899"/>
              <a:gd name="connsiteX8" fmla="*/ 0 w 2702104"/>
              <a:gd name="connsiteY8" fmla="*/ 205487 h 123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2104" h="1232899" fill="none" extrusionOk="0">
                <a:moveTo>
                  <a:pt x="0" y="205487"/>
                </a:moveTo>
                <a:cubicBezTo>
                  <a:pt x="4672" y="82097"/>
                  <a:pt x="89695" y="2508"/>
                  <a:pt x="205487" y="0"/>
                </a:cubicBezTo>
                <a:cubicBezTo>
                  <a:pt x="1142506" y="100390"/>
                  <a:pt x="1360774" y="-131302"/>
                  <a:pt x="2496617" y="0"/>
                </a:cubicBezTo>
                <a:cubicBezTo>
                  <a:pt x="2608264" y="-1439"/>
                  <a:pt x="2696645" y="86038"/>
                  <a:pt x="2702104" y="205487"/>
                </a:cubicBezTo>
                <a:cubicBezTo>
                  <a:pt x="2703882" y="341927"/>
                  <a:pt x="2707240" y="868337"/>
                  <a:pt x="2702104" y="1027412"/>
                </a:cubicBezTo>
                <a:cubicBezTo>
                  <a:pt x="2695154" y="1161663"/>
                  <a:pt x="2614884" y="1231325"/>
                  <a:pt x="2496617" y="1232899"/>
                </a:cubicBezTo>
                <a:cubicBezTo>
                  <a:pt x="1965316" y="1119541"/>
                  <a:pt x="815636" y="1176099"/>
                  <a:pt x="205487" y="1232899"/>
                </a:cubicBezTo>
                <a:cubicBezTo>
                  <a:pt x="98310" y="1229192"/>
                  <a:pt x="-6889" y="1148608"/>
                  <a:pt x="0" y="1027412"/>
                </a:cubicBezTo>
                <a:cubicBezTo>
                  <a:pt x="-28132" y="780583"/>
                  <a:pt x="-2718" y="497501"/>
                  <a:pt x="0" y="205487"/>
                </a:cubicBezTo>
                <a:close/>
              </a:path>
              <a:path w="2702104" h="1232899" stroke="0" extrusionOk="0">
                <a:moveTo>
                  <a:pt x="0" y="205487"/>
                </a:moveTo>
                <a:cubicBezTo>
                  <a:pt x="16621" y="78920"/>
                  <a:pt x="99607" y="5675"/>
                  <a:pt x="205487" y="0"/>
                </a:cubicBezTo>
                <a:cubicBezTo>
                  <a:pt x="1319637" y="112168"/>
                  <a:pt x="1357741" y="96005"/>
                  <a:pt x="2496617" y="0"/>
                </a:cubicBezTo>
                <a:cubicBezTo>
                  <a:pt x="2600509" y="-160"/>
                  <a:pt x="2716659" y="100004"/>
                  <a:pt x="2702104" y="205487"/>
                </a:cubicBezTo>
                <a:cubicBezTo>
                  <a:pt x="2703634" y="405246"/>
                  <a:pt x="2706862" y="778330"/>
                  <a:pt x="2702104" y="1027412"/>
                </a:cubicBezTo>
                <a:cubicBezTo>
                  <a:pt x="2704997" y="1157262"/>
                  <a:pt x="2623857" y="1219769"/>
                  <a:pt x="2496617" y="1232899"/>
                </a:cubicBezTo>
                <a:cubicBezTo>
                  <a:pt x="2000464" y="1079118"/>
                  <a:pt x="728786" y="1341332"/>
                  <a:pt x="205487" y="1232899"/>
                </a:cubicBezTo>
                <a:cubicBezTo>
                  <a:pt x="89923" y="1238015"/>
                  <a:pt x="-6546" y="1134838"/>
                  <a:pt x="0" y="1027412"/>
                </a:cubicBezTo>
                <a:cubicBezTo>
                  <a:pt x="-17132" y="776775"/>
                  <a:pt x="-31335" y="400532"/>
                  <a:pt x="0" y="205487"/>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extLst>
              <a:ext uri="{C807C97D-BFC1-408E-A445-0C87EB9F89A2}">
                <ask:lineSketchStyleProps xmlns:ask="http://schemas.microsoft.com/office/drawing/2018/sketchyshapes" sd="241817076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Recent Accreditations:</a:t>
            </a:r>
          </a:p>
          <a:p>
            <a:pPr marL="285750" indent="-285750" algn="ctr">
              <a:buFontTx/>
              <a:buChar char="-"/>
            </a:pPr>
            <a:r>
              <a:rPr lang="en-US" dirty="0">
                <a:solidFill>
                  <a:schemeClr val="tx1"/>
                </a:solidFill>
              </a:rPr>
              <a:t>SPC</a:t>
            </a:r>
          </a:p>
          <a:p>
            <a:pPr marL="285750" indent="-285750" algn="ctr">
              <a:buFontTx/>
              <a:buChar char="-"/>
            </a:pPr>
            <a:r>
              <a:rPr lang="en-US" dirty="0">
                <a:solidFill>
                  <a:schemeClr val="tx1"/>
                </a:solidFill>
              </a:rPr>
              <a:t>PKSF</a:t>
            </a:r>
          </a:p>
          <a:p>
            <a:pPr marL="285750" indent="-285750" algn="ctr">
              <a:buFontTx/>
              <a:buChar char="-"/>
            </a:pPr>
            <a:r>
              <a:rPr lang="en-US" dirty="0">
                <a:solidFill>
                  <a:schemeClr val="tx1"/>
                </a:solidFill>
              </a:rPr>
              <a:t>CCCCC</a:t>
            </a:r>
          </a:p>
        </p:txBody>
      </p:sp>
    </p:spTree>
    <p:extLst>
      <p:ext uri="{BB962C8B-B14F-4D97-AF65-F5344CB8AC3E}">
        <p14:creationId xmlns:p14="http://schemas.microsoft.com/office/powerpoint/2010/main" val="229965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161769"/>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AF Accreditation Process</a:t>
            </a:r>
          </a:p>
        </p:txBody>
      </p:sp>
      <p:cxnSp>
        <p:nvCxnSpPr>
          <p:cNvPr id="9" name="Straight Connector 8"/>
          <p:cNvCxnSpPr>
            <a:cxnSpLocks/>
          </p:cNvCxnSpPr>
          <p:nvPr/>
        </p:nvCxnSpPr>
        <p:spPr>
          <a:xfrm>
            <a:off x="302144" y="754151"/>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13" name="Title 1">
            <a:extLst>
              <a:ext uri="{FF2B5EF4-FFF2-40B4-BE49-F238E27FC236}">
                <a16:creationId xmlns:a16="http://schemas.microsoft.com/office/drawing/2014/main" id="{B1722897-326C-4658-B1F8-5DAC55391945}"/>
              </a:ext>
            </a:extLst>
          </p:cNvPr>
          <p:cNvSpPr txBox="1">
            <a:spLocks/>
          </p:cNvSpPr>
          <p:nvPr/>
        </p:nvSpPr>
        <p:spPr>
          <a:xfrm>
            <a:off x="302144" y="1878004"/>
            <a:ext cx="11430000" cy="4743134"/>
          </a:xfrm>
          <a:prstGeom prst="rect">
            <a:avLst/>
          </a:prstGeom>
        </p:spPr>
        <p:txBody>
          <a:bodyPr vert="horz" lIns="91440" tIns="45720" rIns="91440" bIns="45720" rtlCol="0" anchor="t">
            <a:noAutofit/>
          </a:bodyPr>
          <a:lstStyle>
            <a:lvl1pPr algn="l" defTabSz="914400" rtl="0" eaLnBrk="1" latinLnBrk="0" hangingPunct="1">
              <a:spcBef>
                <a:spcPct val="0"/>
              </a:spcBef>
              <a:buNone/>
              <a:defRPr sz="3400" kern="1200">
                <a:solidFill>
                  <a:schemeClr val="accent1"/>
                </a:solidFill>
                <a:latin typeface="+mj-lt"/>
                <a:ea typeface="+mj-ea"/>
                <a:cs typeface="+mj-cs"/>
              </a:defRPr>
            </a:lvl1pPr>
          </a:lstStyle>
          <a:p>
            <a:pPr marL="342900" indent="-342900">
              <a:buFont typeface="Wingdings" panose="05000000000000000000" pitchFamily="2" charset="2"/>
              <a:buChar char="q"/>
            </a:pPr>
            <a:r>
              <a:rPr lang="en-US" sz="2000" b="1" dirty="0">
                <a:solidFill>
                  <a:schemeClr val="tx1"/>
                </a:solidFill>
              </a:rPr>
              <a:t>Nomination: </a:t>
            </a:r>
            <a:r>
              <a:rPr lang="en-US" sz="2000" dirty="0">
                <a:solidFill>
                  <a:schemeClr val="tx1"/>
                </a:solidFill>
              </a:rPr>
              <a:t>An entity that meets the accreditation standards is identified and nominated as a potential implementing entity by a Designated Authority (DA)</a:t>
            </a:r>
          </a:p>
          <a:p>
            <a:pPr marL="342900" indent="-342900">
              <a:buFont typeface="Wingdings" panose="05000000000000000000" pitchFamily="2" charset="2"/>
              <a:buChar char="q"/>
            </a:pPr>
            <a:endParaRPr lang="en-US" sz="2000" dirty="0">
              <a:solidFill>
                <a:schemeClr val="tx1"/>
              </a:solidFill>
            </a:endParaRPr>
          </a:p>
          <a:p>
            <a:pPr marL="342900" indent="-342900">
              <a:buFont typeface="Wingdings" panose="05000000000000000000" pitchFamily="2" charset="2"/>
              <a:buChar char="q"/>
            </a:pPr>
            <a:r>
              <a:rPr lang="en-US" sz="2000" b="1" dirty="0">
                <a:solidFill>
                  <a:schemeClr val="tx1"/>
                </a:solidFill>
              </a:rPr>
              <a:t>Application: </a:t>
            </a:r>
            <a:r>
              <a:rPr lang="en-US" sz="2000" dirty="0">
                <a:solidFill>
                  <a:schemeClr val="tx1"/>
                </a:solidFill>
              </a:rPr>
              <a:t>Submission of accreditation application to the Secretariat together with the required supporting documentation to verify how an applicant meets the fiduciary standards and their commitment and ability to comply with the environmental and social policy and gender policy.</a:t>
            </a:r>
          </a:p>
          <a:p>
            <a:pPr marL="342900" indent="-342900">
              <a:buFont typeface="Wingdings" panose="05000000000000000000" pitchFamily="2" charset="2"/>
              <a:buChar char="q"/>
            </a:pPr>
            <a:endParaRPr lang="en-US" sz="2000" dirty="0">
              <a:solidFill>
                <a:schemeClr val="tx1"/>
              </a:solidFill>
            </a:endParaRPr>
          </a:p>
          <a:p>
            <a:pPr marL="342900" indent="-342900">
              <a:buFont typeface="Wingdings" panose="05000000000000000000" pitchFamily="2" charset="2"/>
              <a:buChar char="q"/>
            </a:pPr>
            <a:r>
              <a:rPr lang="en-US" sz="2000" b="1" dirty="0">
                <a:solidFill>
                  <a:schemeClr val="tx1"/>
                </a:solidFill>
              </a:rPr>
              <a:t>Screening by the AFS: </a:t>
            </a:r>
            <a:r>
              <a:rPr lang="en-US" sz="2000" dirty="0">
                <a:solidFill>
                  <a:schemeClr val="tx1"/>
                </a:solidFill>
              </a:rPr>
              <a:t>To ensure that all the necessary information is provided. AFS follows up with the potential implementing entities to ensure that the application package is complete. </a:t>
            </a:r>
          </a:p>
          <a:p>
            <a:pPr marL="342900" indent="-342900">
              <a:buFont typeface="Wingdings" panose="05000000000000000000" pitchFamily="2" charset="2"/>
              <a:buChar char="q"/>
            </a:pPr>
            <a:endParaRPr lang="en-US" sz="2000" dirty="0">
              <a:solidFill>
                <a:schemeClr val="tx1"/>
              </a:solidFill>
            </a:endParaRPr>
          </a:p>
          <a:p>
            <a:pPr marL="342900" indent="-342900">
              <a:buFont typeface="Wingdings" panose="05000000000000000000" pitchFamily="2" charset="2"/>
              <a:buChar char="q"/>
            </a:pPr>
            <a:r>
              <a:rPr lang="en-US" sz="2000" b="1" dirty="0">
                <a:solidFill>
                  <a:schemeClr val="tx1"/>
                </a:solidFill>
              </a:rPr>
              <a:t>Review by the AP: </a:t>
            </a:r>
            <a:r>
              <a:rPr lang="en-US" sz="2000" dirty="0">
                <a:solidFill>
                  <a:schemeClr val="tx1"/>
                </a:solidFill>
              </a:rPr>
              <a:t>The Panel reviews the application, identifies any questions and potential gaps and communicates directly with the applicant until it is ready to make a final assessment and recommendation.</a:t>
            </a:r>
          </a:p>
          <a:p>
            <a:pPr marL="342900" indent="-342900">
              <a:buFont typeface="Wingdings" panose="05000000000000000000" pitchFamily="2" charset="2"/>
              <a:buChar char="q"/>
            </a:pPr>
            <a:endParaRPr lang="en-US" sz="2000" dirty="0">
              <a:solidFill>
                <a:schemeClr val="tx1"/>
              </a:solidFill>
            </a:endParaRPr>
          </a:p>
          <a:p>
            <a:pPr marL="342900" indent="-342900">
              <a:buFont typeface="Wingdings" panose="05000000000000000000" pitchFamily="2" charset="2"/>
              <a:buChar char="q"/>
            </a:pPr>
            <a:r>
              <a:rPr lang="en-US" sz="2000" b="1" dirty="0">
                <a:solidFill>
                  <a:schemeClr val="tx1"/>
                </a:solidFill>
              </a:rPr>
              <a:t>AP Recommendation: </a:t>
            </a:r>
            <a:r>
              <a:rPr lang="en-US" sz="2000" dirty="0">
                <a:solidFill>
                  <a:schemeClr val="tx1"/>
                </a:solidFill>
              </a:rPr>
              <a:t>Based on the Panel’s assessment and recommendation, the AFB approves recommendation for accreditation. </a:t>
            </a:r>
          </a:p>
        </p:txBody>
      </p:sp>
      <p:grpSp>
        <p:nvGrpSpPr>
          <p:cNvPr id="14" name="Group 13">
            <a:extLst>
              <a:ext uri="{FF2B5EF4-FFF2-40B4-BE49-F238E27FC236}">
                <a16:creationId xmlns:a16="http://schemas.microsoft.com/office/drawing/2014/main" id="{72C31F7D-C79C-4732-8D24-1E2F56317E08}"/>
              </a:ext>
            </a:extLst>
          </p:cNvPr>
          <p:cNvGrpSpPr/>
          <p:nvPr/>
        </p:nvGrpSpPr>
        <p:grpSpPr>
          <a:xfrm>
            <a:off x="552455" y="1050396"/>
            <a:ext cx="9726281" cy="793792"/>
            <a:chOff x="662625" y="1325821"/>
            <a:chExt cx="9726281" cy="793792"/>
          </a:xfrm>
        </p:grpSpPr>
        <p:sp>
          <p:nvSpPr>
            <p:cNvPr id="7" name="Rectangle: Rounded Corners 6">
              <a:extLst>
                <a:ext uri="{FF2B5EF4-FFF2-40B4-BE49-F238E27FC236}">
                  <a16:creationId xmlns:a16="http://schemas.microsoft.com/office/drawing/2014/main" id="{AD080A93-80A6-4CCC-B848-98911B70507A}"/>
                </a:ext>
              </a:extLst>
            </p:cNvPr>
            <p:cNvSpPr/>
            <p:nvPr/>
          </p:nvSpPr>
          <p:spPr>
            <a:xfrm>
              <a:off x="662625" y="1325821"/>
              <a:ext cx="1553378" cy="713008"/>
            </a:xfrm>
            <a:prstGeom prst="roundRect">
              <a:avLst/>
            </a:prstGeom>
            <a:solidFill>
              <a:srgbClr val="99CB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Nomination</a:t>
              </a:r>
            </a:p>
          </p:txBody>
        </p:sp>
        <p:sp>
          <p:nvSpPr>
            <p:cNvPr id="15" name="Rectangle: Rounded Corners 14">
              <a:extLst>
                <a:ext uri="{FF2B5EF4-FFF2-40B4-BE49-F238E27FC236}">
                  <a16:creationId xmlns:a16="http://schemas.microsoft.com/office/drawing/2014/main" id="{B41AF085-D911-424F-A114-E79C11F11036}"/>
                </a:ext>
              </a:extLst>
            </p:cNvPr>
            <p:cNvSpPr/>
            <p:nvPr/>
          </p:nvSpPr>
          <p:spPr>
            <a:xfrm>
              <a:off x="2587131" y="1346017"/>
              <a:ext cx="1553378" cy="713008"/>
            </a:xfrm>
            <a:prstGeom prst="roundRect">
              <a:avLst/>
            </a:prstGeom>
            <a:solidFill>
              <a:srgbClr val="99CB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Application</a:t>
              </a:r>
            </a:p>
          </p:txBody>
        </p:sp>
        <p:sp>
          <p:nvSpPr>
            <p:cNvPr id="16" name="Rectangle: Rounded Corners 15">
              <a:extLst>
                <a:ext uri="{FF2B5EF4-FFF2-40B4-BE49-F238E27FC236}">
                  <a16:creationId xmlns:a16="http://schemas.microsoft.com/office/drawing/2014/main" id="{24003E3B-0455-4DBA-A7AA-C13449875903}"/>
                </a:ext>
              </a:extLst>
            </p:cNvPr>
            <p:cNvSpPr/>
            <p:nvPr/>
          </p:nvSpPr>
          <p:spPr>
            <a:xfrm>
              <a:off x="4524268" y="1366213"/>
              <a:ext cx="1553378" cy="713008"/>
            </a:xfrm>
            <a:prstGeom prst="roundRect">
              <a:avLst/>
            </a:prstGeom>
            <a:solidFill>
              <a:srgbClr val="99CB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Screening by the AFS</a:t>
              </a:r>
            </a:p>
          </p:txBody>
        </p:sp>
        <p:sp>
          <p:nvSpPr>
            <p:cNvPr id="17" name="Rectangle: Rounded Corners 16">
              <a:extLst>
                <a:ext uri="{FF2B5EF4-FFF2-40B4-BE49-F238E27FC236}">
                  <a16:creationId xmlns:a16="http://schemas.microsoft.com/office/drawing/2014/main" id="{182E7AF0-DB4E-4BD2-B321-EA4CC51391C3}"/>
                </a:ext>
              </a:extLst>
            </p:cNvPr>
            <p:cNvSpPr/>
            <p:nvPr/>
          </p:nvSpPr>
          <p:spPr>
            <a:xfrm>
              <a:off x="6461403" y="1386409"/>
              <a:ext cx="1553378" cy="713008"/>
            </a:xfrm>
            <a:prstGeom prst="roundRect">
              <a:avLst/>
            </a:prstGeom>
            <a:solidFill>
              <a:srgbClr val="99CB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Review by the AP</a:t>
              </a:r>
            </a:p>
          </p:txBody>
        </p:sp>
        <p:sp>
          <p:nvSpPr>
            <p:cNvPr id="18" name="Rectangle: Rounded Corners 17">
              <a:extLst>
                <a:ext uri="{FF2B5EF4-FFF2-40B4-BE49-F238E27FC236}">
                  <a16:creationId xmlns:a16="http://schemas.microsoft.com/office/drawing/2014/main" id="{F8D6EBF7-F1A5-4969-9A5E-63F2E3286231}"/>
                </a:ext>
              </a:extLst>
            </p:cNvPr>
            <p:cNvSpPr/>
            <p:nvPr/>
          </p:nvSpPr>
          <p:spPr>
            <a:xfrm>
              <a:off x="8387513" y="1406605"/>
              <a:ext cx="2001393" cy="713008"/>
            </a:xfrm>
            <a:prstGeom prst="roundRect">
              <a:avLst/>
            </a:prstGeom>
            <a:solidFill>
              <a:srgbClr val="99CB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 Recommendation</a:t>
              </a:r>
            </a:p>
          </p:txBody>
        </p:sp>
        <p:cxnSp>
          <p:nvCxnSpPr>
            <p:cNvPr id="19" name="Straight Arrow Connector 18">
              <a:extLst>
                <a:ext uri="{FF2B5EF4-FFF2-40B4-BE49-F238E27FC236}">
                  <a16:creationId xmlns:a16="http://schemas.microsoft.com/office/drawing/2014/main" id="{3B78D702-87F1-4AB4-AA85-81662E19CE5E}"/>
                </a:ext>
              </a:extLst>
            </p:cNvPr>
            <p:cNvCxnSpPr/>
            <p:nvPr/>
          </p:nvCxnSpPr>
          <p:spPr>
            <a:xfrm>
              <a:off x="2244851" y="1675268"/>
              <a:ext cx="25376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165F540-75E4-48FD-B57C-92F83A37BA21}"/>
                </a:ext>
              </a:extLst>
            </p:cNvPr>
            <p:cNvCxnSpPr/>
            <p:nvPr/>
          </p:nvCxnSpPr>
          <p:spPr>
            <a:xfrm>
              <a:off x="4229027" y="1706481"/>
              <a:ext cx="25376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61CDD09-7FF8-4A76-9EB7-79103A342022}"/>
                </a:ext>
              </a:extLst>
            </p:cNvPr>
            <p:cNvCxnSpPr/>
            <p:nvPr/>
          </p:nvCxnSpPr>
          <p:spPr>
            <a:xfrm>
              <a:off x="6177177" y="1737694"/>
              <a:ext cx="25376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C58A156-AAC3-469C-A6C4-AA8C4CFA6554}"/>
                </a:ext>
              </a:extLst>
            </p:cNvPr>
            <p:cNvCxnSpPr/>
            <p:nvPr/>
          </p:nvCxnSpPr>
          <p:spPr>
            <a:xfrm>
              <a:off x="8081259" y="1768907"/>
              <a:ext cx="25376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270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6364" y="324422"/>
            <a:ext cx="9470752" cy="559759"/>
          </a:xfrm>
        </p:spPr>
        <p:txBody>
          <a:bodyPr>
            <a:normAutofit fontScale="90000"/>
          </a:bodyPr>
          <a:lstStyle/>
          <a:p>
            <a:pPr>
              <a:defRPr/>
            </a:pPr>
            <a:r>
              <a:rPr lang="en-US" sz="3200" b="1" dirty="0">
                <a:solidFill>
                  <a:schemeClr val="tx1"/>
                </a:solidFill>
                <a:effectLst>
                  <a:outerShdw blurRad="38100" dist="38100" dir="2700000" algn="tl">
                    <a:srgbClr val="000000">
                      <a:alpha val="43137"/>
                    </a:srgbClr>
                  </a:outerShdw>
                </a:effectLst>
              </a:rPr>
              <a:t>Parties of the Accreditation Process</a:t>
            </a:r>
            <a:endParaRPr lang="en-US" sz="3200" b="1" dirty="0">
              <a:solidFill>
                <a:srgbClr val="92D050"/>
              </a:solidFill>
              <a:effectLst>
                <a:outerShdw blurRad="38100" dist="38100" dir="2700000" algn="tl">
                  <a:srgbClr val="000000">
                    <a:alpha val="43137"/>
                  </a:srgbClr>
                </a:outerShdw>
              </a:effectLst>
            </a:endParaRPr>
          </a:p>
        </p:txBody>
      </p:sp>
      <p:cxnSp>
        <p:nvCxnSpPr>
          <p:cNvPr id="15" name="Straight Arrow Connector 14"/>
          <p:cNvCxnSpPr/>
          <p:nvPr/>
        </p:nvCxnSpPr>
        <p:spPr>
          <a:xfrm>
            <a:off x="3229845" y="2821021"/>
            <a:ext cx="20829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957978" y="2821021"/>
            <a:ext cx="25376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745675" y="1780200"/>
            <a:ext cx="86868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284930" y="1315607"/>
            <a:ext cx="0" cy="274320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816868" y="1334572"/>
            <a:ext cx="1371600" cy="369332"/>
          </a:xfrm>
          <a:prstGeom prst="rect">
            <a:avLst/>
          </a:prstGeom>
          <a:solidFill>
            <a:srgbClr val="99CB38"/>
          </a:solidFill>
          <a:ln>
            <a:solidFill>
              <a:srgbClr val="99CB38"/>
            </a:solidFill>
          </a:ln>
        </p:spPr>
        <p:txBody>
          <a:bodyPr wrap="square" rtlCol="0">
            <a:spAutoFit/>
          </a:bodyPr>
          <a:lstStyle/>
          <a:p>
            <a:pPr algn="ctr"/>
            <a:r>
              <a:rPr lang="en-US" dirty="0"/>
              <a:t>DA</a:t>
            </a:r>
          </a:p>
        </p:txBody>
      </p:sp>
      <p:sp>
        <p:nvSpPr>
          <p:cNvPr id="47" name="TextBox 46"/>
          <p:cNvSpPr txBox="1"/>
          <p:nvPr/>
        </p:nvSpPr>
        <p:spPr>
          <a:xfrm>
            <a:off x="3452468" y="1336084"/>
            <a:ext cx="1371600" cy="369332"/>
          </a:xfrm>
          <a:prstGeom prst="rect">
            <a:avLst/>
          </a:prstGeom>
          <a:solidFill>
            <a:srgbClr val="99CB38"/>
          </a:solidFill>
        </p:spPr>
        <p:txBody>
          <a:bodyPr wrap="square" rtlCol="0">
            <a:spAutoFit/>
          </a:bodyPr>
          <a:lstStyle/>
          <a:p>
            <a:pPr algn="ctr"/>
            <a:r>
              <a:rPr lang="en-US" dirty="0"/>
              <a:t>App. IE</a:t>
            </a:r>
          </a:p>
        </p:txBody>
      </p:sp>
      <p:sp>
        <p:nvSpPr>
          <p:cNvPr id="48" name="TextBox 47"/>
          <p:cNvSpPr txBox="1"/>
          <p:nvPr/>
        </p:nvSpPr>
        <p:spPr>
          <a:xfrm>
            <a:off x="5318998" y="1336018"/>
            <a:ext cx="1371600" cy="369332"/>
          </a:xfrm>
          <a:prstGeom prst="rect">
            <a:avLst/>
          </a:prstGeom>
          <a:solidFill>
            <a:srgbClr val="99CB38"/>
          </a:solidFill>
        </p:spPr>
        <p:txBody>
          <a:bodyPr wrap="square" rtlCol="0">
            <a:spAutoFit/>
          </a:bodyPr>
          <a:lstStyle/>
          <a:p>
            <a:pPr algn="ctr"/>
            <a:r>
              <a:rPr lang="en-US" dirty="0"/>
              <a:t> AFB sec</a:t>
            </a:r>
          </a:p>
        </p:txBody>
      </p:sp>
      <p:sp>
        <p:nvSpPr>
          <p:cNvPr id="49" name="TextBox 48"/>
          <p:cNvSpPr txBox="1"/>
          <p:nvPr/>
        </p:nvSpPr>
        <p:spPr>
          <a:xfrm>
            <a:off x="7319828" y="1383743"/>
            <a:ext cx="1371600" cy="369332"/>
          </a:xfrm>
          <a:prstGeom prst="rect">
            <a:avLst/>
          </a:prstGeom>
          <a:solidFill>
            <a:srgbClr val="99CB38"/>
          </a:solidFill>
        </p:spPr>
        <p:txBody>
          <a:bodyPr wrap="square" rtlCol="0">
            <a:spAutoFit/>
          </a:bodyPr>
          <a:lstStyle/>
          <a:p>
            <a:pPr algn="ctr"/>
            <a:r>
              <a:rPr lang="en-US" dirty="0"/>
              <a:t>AP</a:t>
            </a:r>
          </a:p>
        </p:txBody>
      </p:sp>
      <p:sp>
        <p:nvSpPr>
          <p:cNvPr id="50" name="TextBox 49"/>
          <p:cNvSpPr txBox="1"/>
          <p:nvPr/>
        </p:nvSpPr>
        <p:spPr>
          <a:xfrm>
            <a:off x="9153232" y="1369058"/>
            <a:ext cx="1234197" cy="369332"/>
          </a:xfrm>
          <a:prstGeom prst="rect">
            <a:avLst/>
          </a:prstGeom>
          <a:solidFill>
            <a:srgbClr val="99CB38"/>
          </a:solidFill>
        </p:spPr>
        <p:txBody>
          <a:bodyPr wrap="square" rtlCol="0">
            <a:spAutoFit/>
          </a:bodyPr>
          <a:lstStyle/>
          <a:p>
            <a:pPr algn="ctr"/>
            <a:r>
              <a:rPr lang="en-US" dirty="0"/>
              <a:t>AFB</a:t>
            </a:r>
          </a:p>
        </p:txBody>
      </p:sp>
      <p:cxnSp>
        <p:nvCxnSpPr>
          <p:cNvPr id="31" name="Straight Connector 30"/>
          <p:cNvCxnSpPr/>
          <p:nvPr/>
        </p:nvCxnSpPr>
        <p:spPr>
          <a:xfrm>
            <a:off x="493916" y="886949"/>
            <a:ext cx="10058400" cy="1587"/>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690592" y="2808051"/>
            <a:ext cx="20829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8788400" y="2808051"/>
            <a:ext cx="35444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6" name="Flowchart: Process 25">
            <a:extLst>
              <a:ext uri="{FF2B5EF4-FFF2-40B4-BE49-F238E27FC236}">
                <a16:creationId xmlns:a16="http://schemas.microsoft.com/office/drawing/2014/main" id="{1DD33E40-79F9-4C4E-BDD1-0F3F6A401B47}"/>
              </a:ext>
            </a:extLst>
          </p:cNvPr>
          <p:cNvSpPr/>
          <p:nvPr/>
        </p:nvSpPr>
        <p:spPr>
          <a:xfrm>
            <a:off x="1608178" y="2434449"/>
            <a:ext cx="1447800" cy="1295400"/>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dirty="0" err="1"/>
              <a:t>Presentation</a:t>
            </a:r>
            <a:r>
              <a:rPr lang="fr-FR" sz="1400" dirty="0"/>
              <a:t> of the </a:t>
            </a:r>
            <a:r>
              <a:rPr lang="fr-FR" sz="1400" dirty="0" err="1"/>
              <a:t>Endorsement</a:t>
            </a:r>
            <a:r>
              <a:rPr lang="fr-FR" sz="1400" dirty="0"/>
              <a:t> </a:t>
            </a:r>
            <a:r>
              <a:rPr lang="fr-FR" sz="1400" dirty="0" err="1"/>
              <a:t>Letter</a:t>
            </a:r>
            <a:endParaRPr lang="en-US" sz="1400" dirty="0"/>
          </a:p>
        </p:txBody>
      </p:sp>
      <p:sp>
        <p:nvSpPr>
          <p:cNvPr id="32" name="Flowchart: Process 31">
            <a:extLst>
              <a:ext uri="{FF2B5EF4-FFF2-40B4-BE49-F238E27FC236}">
                <a16:creationId xmlns:a16="http://schemas.microsoft.com/office/drawing/2014/main" id="{80B9AEDA-25B4-4E1F-89B6-BD4589C73B18}"/>
              </a:ext>
            </a:extLst>
          </p:cNvPr>
          <p:cNvSpPr/>
          <p:nvPr/>
        </p:nvSpPr>
        <p:spPr>
          <a:xfrm>
            <a:off x="3452468" y="2491002"/>
            <a:ext cx="1447800" cy="990600"/>
          </a:xfrm>
          <a:prstGeom prst="flowChartProcess">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dirty="0"/>
              <a:t>Application</a:t>
            </a:r>
            <a:endParaRPr lang="en-US" sz="1400" dirty="0"/>
          </a:p>
        </p:txBody>
      </p:sp>
      <p:sp>
        <p:nvSpPr>
          <p:cNvPr id="33" name="Flowchart: Process 32">
            <a:extLst>
              <a:ext uri="{FF2B5EF4-FFF2-40B4-BE49-F238E27FC236}">
                <a16:creationId xmlns:a16="http://schemas.microsoft.com/office/drawing/2014/main" id="{C4D5CA58-EA3C-475E-A072-BDB3D79EAAED}"/>
              </a:ext>
            </a:extLst>
          </p:cNvPr>
          <p:cNvSpPr/>
          <p:nvPr/>
        </p:nvSpPr>
        <p:spPr>
          <a:xfrm>
            <a:off x="5232877" y="2543392"/>
            <a:ext cx="1447800" cy="938210"/>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dirty="0"/>
              <a:t>Screening </a:t>
            </a:r>
            <a:endParaRPr lang="en-US" sz="1400" dirty="0"/>
          </a:p>
        </p:txBody>
      </p:sp>
      <p:sp>
        <p:nvSpPr>
          <p:cNvPr id="34" name="Flowchart: Process 33">
            <a:extLst>
              <a:ext uri="{FF2B5EF4-FFF2-40B4-BE49-F238E27FC236}">
                <a16:creationId xmlns:a16="http://schemas.microsoft.com/office/drawing/2014/main" id="{218B89B9-79AF-4512-8F2D-6219EC80B12C}"/>
              </a:ext>
            </a:extLst>
          </p:cNvPr>
          <p:cNvSpPr/>
          <p:nvPr/>
        </p:nvSpPr>
        <p:spPr>
          <a:xfrm>
            <a:off x="6954327" y="1907022"/>
            <a:ext cx="1743351" cy="2743201"/>
          </a:xfrm>
          <a:prstGeom prst="flowChartProcess">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400" dirty="0"/>
              <a:t>Initial Review and Subsequent Reviews upon applicant's Response to questions and queries </a:t>
            </a:r>
          </a:p>
          <a:p>
            <a:endParaRPr lang="en-US" sz="1400" dirty="0"/>
          </a:p>
          <a:p>
            <a:r>
              <a:rPr lang="en-US" sz="1400" dirty="0"/>
              <a:t>Final Assessment Report and Panel Recommendations </a:t>
            </a:r>
          </a:p>
        </p:txBody>
      </p:sp>
      <p:sp>
        <p:nvSpPr>
          <p:cNvPr id="37" name="Flowchart: Process 36">
            <a:extLst>
              <a:ext uri="{FF2B5EF4-FFF2-40B4-BE49-F238E27FC236}">
                <a16:creationId xmlns:a16="http://schemas.microsoft.com/office/drawing/2014/main" id="{444EF9E8-C0FF-4461-B447-8086133CD038}"/>
              </a:ext>
            </a:extLst>
          </p:cNvPr>
          <p:cNvSpPr/>
          <p:nvPr/>
        </p:nvSpPr>
        <p:spPr>
          <a:xfrm>
            <a:off x="9097926" y="2543392"/>
            <a:ext cx="1447800" cy="638176"/>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dirty="0"/>
              <a:t>Decision</a:t>
            </a:r>
            <a:endParaRPr lang="en-US" sz="1400" dirty="0"/>
          </a:p>
        </p:txBody>
      </p:sp>
      <p:cxnSp>
        <p:nvCxnSpPr>
          <p:cNvPr id="23" name="Straight Connector 22">
            <a:extLst>
              <a:ext uri="{FF2B5EF4-FFF2-40B4-BE49-F238E27FC236}">
                <a16:creationId xmlns:a16="http://schemas.microsoft.com/office/drawing/2014/main" id="{EEF64583-7F87-4406-8221-A10AB9C4DA7D}"/>
              </a:ext>
            </a:extLst>
          </p:cNvPr>
          <p:cNvCxnSpPr/>
          <p:nvPr/>
        </p:nvCxnSpPr>
        <p:spPr>
          <a:xfrm>
            <a:off x="4935626" y="1324786"/>
            <a:ext cx="0" cy="274320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F38EE12-ED20-454D-AB11-BE1A3188861F}"/>
              </a:ext>
            </a:extLst>
          </p:cNvPr>
          <p:cNvCxnSpPr/>
          <p:nvPr/>
        </p:nvCxnSpPr>
        <p:spPr>
          <a:xfrm>
            <a:off x="6751575" y="1322948"/>
            <a:ext cx="0" cy="274320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0BA856A-FA9E-4448-9429-8D0A6EC545AE}"/>
              </a:ext>
            </a:extLst>
          </p:cNvPr>
          <p:cNvCxnSpPr/>
          <p:nvPr/>
        </p:nvCxnSpPr>
        <p:spPr>
          <a:xfrm>
            <a:off x="8798879" y="1365178"/>
            <a:ext cx="0" cy="274320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38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Accreditation modalities</a:t>
            </a:r>
          </a:p>
        </p:txBody>
      </p:sp>
      <p:sp>
        <p:nvSpPr>
          <p:cNvPr id="5" name="Content Placeholder 4">
            <a:extLst>
              <a:ext uri="{FF2B5EF4-FFF2-40B4-BE49-F238E27FC236}">
                <a16:creationId xmlns:a16="http://schemas.microsoft.com/office/drawing/2014/main" id="{AF5E9606-A6AB-4FDF-8CCE-4C6C0A6F1EB0}"/>
              </a:ext>
            </a:extLst>
          </p:cNvPr>
          <p:cNvSpPr>
            <a:spLocks noGrp="1"/>
          </p:cNvSpPr>
          <p:nvPr>
            <p:ph sz="half" idx="2"/>
          </p:nvPr>
        </p:nvSpPr>
        <p:spPr>
          <a:xfrm>
            <a:off x="6294633" y="1805607"/>
            <a:ext cx="4609775" cy="4620682"/>
          </a:xfrm>
          <a:custGeom>
            <a:avLst/>
            <a:gdLst>
              <a:gd name="connsiteX0" fmla="*/ 0 w 4609775"/>
              <a:gd name="connsiteY0" fmla="*/ 0 h 4620682"/>
              <a:gd name="connsiteX1" fmla="*/ 4609775 w 4609775"/>
              <a:gd name="connsiteY1" fmla="*/ 0 h 4620682"/>
              <a:gd name="connsiteX2" fmla="*/ 4609775 w 4609775"/>
              <a:gd name="connsiteY2" fmla="*/ 4620682 h 4620682"/>
              <a:gd name="connsiteX3" fmla="*/ 0 w 4609775"/>
              <a:gd name="connsiteY3" fmla="*/ 4620682 h 4620682"/>
              <a:gd name="connsiteX4" fmla="*/ 0 w 4609775"/>
              <a:gd name="connsiteY4" fmla="*/ 0 h 462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9775" h="4620682" fill="none" extrusionOk="0">
                <a:moveTo>
                  <a:pt x="0" y="0"/>
                </a:moveTo>
                <a:cubicBezTo>
                  <a:pt x="2099746" y="-46312"/>
                  <a:pt x="2809727" y="139345"/>
                  <a:pt x="4609775" y="0"/>
                </a:cubicBezTo>
                <a:cubicBezTo>
                  <a:pt x="4766728" y="1068292"/>
                  <a:pt x="4734896" y="3848476"/>
                  <a:pt x="4609775" y="4620682"/>
                </a:cubicBezTo>
                <a:cubicBezTo>
                  <a:pt x="3153619" y="4564989"/>
                  <a:pt x="568650" y="4621759"/>
                  <a:pt x="0" y="4620682"/>
                </a:cubicBezTo>
                <a:cubicBezTo>
                  <a:pt x="-90126" y="3483110"/>
                  <a:pt x="-93994" y="1105224"/>
                  <a:pt x="0" y="0"/>
                </a:cubicBezTo>
                <a:close/>
              </a:path>
              <a:path w="4609775" h="4620682" stroke="0" extrusionOk="0">
                <a:moveTo>
                  <a:pt x="0" y="0"/>
                </a:moveTo>
                <a:cubicBezTo>
                  <a:pt x="2083996" y="96282"/>
                  <a:pt x="3007036" y="73981"/>
                  <a:pt x="4609775" y="0"/>
                </a:cubicBezTo>
                <a:cubicBezTo>
                  <a:pt x="4765153" y="612198"/>
                  <a:pt x="4608681" y="3044067"/>
                  <a:pt x="4609775" y="4620682"/>
                </a:cubicBezTo>
                <a:cubicBezTo>
                  <a:pt x="3641542" y="4561906"/>
                  <a:pt x="914010" y="4678865"/>
                  <a:pt x="0" y="4620682"/>
                </a:cubicBezTo>
                <a:cubicBezTo>
                  <a:pt x="145450" y="3970048"/>
                  <a:pt x="43833" y="571715"/>
                  <a:pt x="0" y="0"/>
                </a:cubicBezTo>
                <a:close/>
              </a:path>
            </a:pathLst>
          </a:custGeom>
          <a:solidFill>
            <a:schemeClr val="accent1">
              <a:lumMod val="20000"/>
              <a:lumOff val="80000"/>
            </a:schemeClr>
          </a:solidFill>
          <a:ln w="19050">
            <a:solidFill>
              <a:schemeClr val="tx1"/>
            </a:solidFill>
            <a:extLst>
              <a:ext uri="{C807C97D-BFC1-408E-A445-0C87EB9F89A2}">
                <ask:lineSketchStyleProps xmlns:ask="http://schemas.microsoft.com/office/drawing/2018/sketchyshapes" sd="1736741813">
                  <ask:type>
                    <ask:lineSketchCurved/>
                  </ask:type>
                </ask:lineSketchStyleProps>
              </a:ext>
            </a:extLst>
          </a:ln>
        </p:spPr>
        <p:txBody>
          <a:bodyPr>
            <a:normAutofit fontScale="77500" lnSpcReduction="20000"/>
          </a:bodyPr>
          <a:lstStyle/>
          <a:p>
            <a:pPr marL="285750" indent="-285750" algn="just">
              <a:buFont typeface="Wingdings" panose="05000000000000000000" pitchFamily="2" charset="2"/>
              <a:buChar char="q"/>
            </a:pPr>
            <a:endParaRPr lang="en-US" sz="2400" dirty="0"/>
          </a:p>
          <a:p>
            <a:pPr algn="just">
              <a:buFont typeface="Courier New" panose="02070309020205020404" pitchFamily="49" charset="0"/>
              <a:buChar char="o"/>
            </a:pPr>
            <a:r>
              <a:rPr lang="en-US" sz="2300" dirty="0"/>
              <a:t>An organization can change significantly in five-years and therefore the process of accreditation renewal must be commensurate with any potential changes to the organization. </a:t>
            </a:r>
          </a:p>
          <a:p>
            <a:pPr algn="just">
              <a:buFont typeface="Courier New" panose="02070309020205020404" pitchFamily="49" charset="0"/>
              <a:buChar char="o"/>
            </a:pPr>
            <a:endParaRPr lang="en-US" sz="2300" dirty="0"/>
          </a:p>
          <a:p>
            <a:pPr algn="just">
              <a:buFont typeface="Courier New" panose="02070309020205020404" pitchFamily="49" charset="0"/>
              <a:buChar char="o"/>
            </a:pPr>
            <a:r>
              <a:rPr lang="en-US" sz="2300" dirty="0"/>
              <a:t>Applicants are requested to describe any changes that have occurred since its accreditation with AF and provide the most up-to-date supporting documentation in compliance with the re-accreditation criteria.</a:t>
            </a:r>
          </a:p>
          <a:p>
            <a:pPr algn="just">
              <a:buFont typeface="Courier New" panose="02070309020205020404" pitchFamily="49" charset="0"/>
              <a:buChar char="o"/>
            </a:pPr>
            <a:endParaRPr lang="en-US" sz="2300" dirty="0"/>
          </a:p>
          <a:p>
            <a:pPr>
              <a:buFont typeface="Courier New" panose="02070309020205020404" pitchFamily="49" charset="0"/>
              <a:buChar char="o"/>
            </a:pPr>
            <a:r>
              <a:rPr lang="en-US" sz="2300" b="1" dirty="0"/>
              <a:t>It is important to start the process early - </a:t>
            </a:r>
            <a:r>
              <a:rPr lang="en-US" sz="2300" dirty="0"/>
              <a:t>avoid a major gap between accreditation expiration and the granting of re-accreditation. </a:t>
            </a:r>
          </a:p>
          <a:p>
            <a:pPr marL="285750" indent="-285750" algn="just">
              <a:buFont typeface="Wingdings" panose="05000000000000000000" pitchFamily="2" charset="2"/>
              <a:buChar char="q"/>
            </a:pPr>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endParaRPr lang="en-US" dirty="0"/>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grpSp>
        <p:nvGrpSpPr>
          <p:cNvPr id="27" name="Group 26">
            <a:extLst>
              <a:ext uri="{FF2B5EF4-FFF2-40B4-BE49-F238E27FC236}">
                <a16:creationId xmlns:a16="http://schemas.microsoft.com/office/drawing/2014/main" id="{64DEC752-013B-440D-89B8-07A964989E24}"/>
              </a:ext>
            </a:extLst>
          </p:cNvPr>
          <p:cNvGrpSpPr/>
          <p:nvPr/>
        </p:nvGrpSpPr>
        <p:grpSpPr>
          <a:xfrm>
            <a:off x="337141" y="1191802"/>
            <a:ext cx="5137127" cy="4140483"/>
            <a:chOff x="1057618" y="1488975"/>
            <a:chExt cx="6819442" cy="4305897"/>
          </a:xfrm>
        </p:grpSpPr>
        <p:pic>
          <p:nvPicPr>
            <p:cNvPr id="16" name="Picture 15">
              <a:extLst>
                <a:ext uri="{FF2B5EF4-FFF2-40B4-BE49-F238E27FC236}">
                  <a16:creationId xmlns:a16="http://schemas.microsoft.com/office/drawing/2014/main" id="{75802C36-BE7B-4840-BA74-66B7B0B695AB}"/>
                </a:ext>
              </a:extLst>
            </p:cNvPr>
            <p:cNvPicPr>
              <a:picLocks noChangeAspect="1"/>
            </p:cNvPicPr>
            <p:nvPr/>
          </p:nvPicPr>
          <p:blipFill rotWithShape="1">
            <a:blip r:embed="rId4"/>
            <a:srcRect l="2332" r="2022" b="2979"/>
            <a:stretch/>
          </p:blipFill>
          <p:spPr>
            <a:xfrm>
              <a:off x="3811836" y="1488975"/>
              <a:ext cx="4065224" cy="4305897"/>
            </a:xfrm>
            <a:prstGeom prst="rect">
              <a:avLst/>
            </a:prstGeom>
          </p:spPr>
        </p:pic>
        <p:sp>
          <p:nvSpPr>
            <p:cNvPr id="17" name="Rectangle 16">
              <a:extLst>
                <a:ext uri="{FF2B5EF4-FFF2-40B4-BE49-F238E27FC236}">
                  <a16:creationId xmlns:a16="http://schemas.microsoft.com/office/drawing/2014/main" id="{C558EE1A-339B-4D29-8DB1-9C49BD3598D6}"/>
                </a:ext>
              </a:extLst>
            </p:cNvPr>
            <p:cNvSpPr/>
            <p:nvPr/>
          </p:nvSpPr>
          <p:spPr>
            <a:xfrm>
              <a:off x="1057618" y="2478795"/>
              <a:ext cx="2048338" cy="2181340"/>
            </a:xfrm>
            <a:prstGeom prst="rect">
              <a:avLst/>
            </a:prstGeom>
            <a:solidFill>
              <a:srgbClr val="99CB38"/>
            </a:solidFill>
            <a:ln>
              <a:solidFill>
                <a:srgbClr val="99CB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Accreditation Modalities</a:t>
              </a:r>
            </a:p>
          </p:txBody>
        </p:sp>
        <p:cxnSp>
          <p:nvCxnSpPr>
            <p:cNvPr id="19" name="Straight Connector 18">
              <a:extLst>
                <a:ext uri="{FF2B5EF4-FFF2-40B4-BE49-F238E27FC236}">
                  <a16:creationId xmlns:a16="http://schemas.microsoft.com/office/drawing/2014/main" id="{8B120300-1F9D-46D7-91AB-B8A238922C50}"/>
                </a:ext>
              </a:extLst>
            </p:cNvPr>
            <p:cNvCxnSpPr/>
            <p:nvPr/>
          </p:nvCxnSpPr>
          <p:spPr>
            <a:xfrm flipH="1">
              <a:off x="1894901" y="1905918"/>
              <a:ext cx="1916935" cy="0"/>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63F2607-9F9D-4BC8-849D-57FCA4A907D8}"/>
                </a:ext>
              </a:extLst>
            </p:cNvPr>
            <p:cNvCxnSpPr/>
            <p:nvPr/>
          </p:nvCxnSpPr>
          <p:spPr>
            <a:xfrm flipH="1">
              <a:off x="1893063" y="5374401"/>
              <a:ext cx="1916935" cy="0"/>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FCA10DD-A56A-4B0B-BFDE-8D27705EC19F}"/>
                </a:ext>
              </a:extLst>
            </p:cNvPr>
            <p:cNvCxnSpPr>
              <a:cxnSpLocks/>
            </p:cNvCxnSpPr>
            <p:nvPr/>
          </p:nvCxnSpPr>
          <p:spPr>
            <a:xfrm flipH="1">
              <a:off x="2853367" y="2807462"/>
              <a:ext cx="978666" cy="0"/>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BEF6427-9FEF-4751-8CE8-75F2D8014545}"/>
                </a:ext>
              </a:extLst>
            </p:cNvPr>
            <p:cNvCxnSpPr>
              <a:cxnSpLocks/>
            </p:cNvCxnSpPr>
            <p:nvPr/>
          </p:nvCxnSpPr>
          <p:spPr>
            <a:xfrm flipH="1">
              <a:off x="2862546" y="3653926"/>
              <a:ext cx="978666" cy="0"/>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62326F1-FE1D-4000-834A-3C243B52EB42}"/>
                </a:ext>
              </a:extLst>
            </p:cNvPr>
            <p:cNvCxnSpPr>
              <a:cxnSpLocks/>
            </p:cNvCxnSpPr>
            <p:nvPr/>
          </p:nvCxnSpPr>
          <p:spPr>
            <a:xfrm flipH="1">
              <a:off x="2838674" y="4500394"/>
              <a:ext cx="978666" cy="0"/>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47BB2C-3219-497D-83D1-2CC98A7BBC1D}"/>
                </a:ext>
              </a:extLst>
            </p:cNvPr>
            <p:cNvCxnSpPr>
              <a:cxnSpLocks/>
            </p:cNvCxnSpPr>
            <p:nvPr/>
          </p:nvCxnSpPr>
          <p:spPr>
            <a:xfrm flipV="1">
              <a:off x="1904080" y="1905919"/>
              <a:ext cx="0" cy="789539"/>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CF3E864-D9B3-4A0A-BFAE-F63FDEB40453}"/>
                </a:ext>
              </a:extLst>
            </p:cNvPr>
            <p:cNvCxnSpPr>
              <a:cxnSpLocks/>
            </p:cNvCxnSpPr>
            <p:nvPr/>
          </p:nvCxnSpPr>
          <p:spPr>
            <a:xfrm flipV="1">
              <a:off x="1902242" y="4581186"/>
              <a:ext cx="0" cy="789539"/>
            </a:xfrm>
            <a:prstGeom prst="line">
              <a:avLst/>
            </a:prstGeom>
            <a:ln w="38100">
              <a:solidFill>
                <a:srgbClr val="99CB38"/>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0EC6B6CD-6CD7-4884-A319-788A356AEA62}"/>
              </a:ext>
            </a:extLst>
          </p:cNvPr>
          <p:cNvSpPr/>
          <p:nvPr/>
        </p:nvSpPr>
        <p:spPr>
          <a:xfrm>
            <a:off x="536289" y="5598427"/>
            <a:ext cx="10245686" cy="400110"/>
          </a:xfrm>
          <a:prstGeom prst="rect">
            <a:avLst/>
          </a:prstGeom>
        </p:spPr>
        <p:txBody>
          <a:bodyPr wrap="square">
            <a:spAutoFit/>
          </a:bodyPr>
          <a:lstStyle/>
          <a:p>
            <a:pPr marL="285750" indent="-285750" algn="just">
              <a:buFont typeface="Wingdings" panose="05000000000000000000" pitchFamily="2" charset="2"/>
              <a:buChar char="q"/>
            </a:pPr>
            <a:r>
              <a:rPr lang="en-US" sz="2000" dirty="0"/>
              <a:t>Accreditation is valid for a period of </a:t>
            </a:r>
            <a:r>
              <a:rPr lang="en-US" sz="2000" dirty="0">
                <a:solidFill>
                  <a:srgbClr val="FF0000"/>
                </a:solidFill>
              </a:rPr>
              <a:t>5 years</a:t>
            </a:r>
          </a:p>
        </p:txBody>
      </p:sp>
      <p:sp>
        <p:nvSpPr>
          <p:cNvPr id="6" name="Right Brace 5">
            <a:extLst>
              <a:ext uri="{FF2B5EF4-FFF2-40B4-BE49-F238E27FC236}">
                <a16:creationId xmlns:a16="http://schemas.microsoft.com/office/drawing/2014/main" id="{8FEAE7F7-4F48-4564-B93A-41580C013152}"/>
              </a:ext>
            </a:extLst>
          </p:cNvPr>
          <p:cNvSpPr/>
          <p:nvPr/>
        </p:nvSpPr>
        <p:spPr>
          <a:xfrm>
            <a:off x="5732981" y="3816971"/>
            <a:ext cx="318498" cy="143550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E1E1EFB6-1593-4509-942A-A675DBA07962}"/>
              </a:ext>
            </a:extLst>
          </p:cNvPr>
          <p:cNvSpPr txBox="1"/>
          <p:nvPr/>
        </p:nvSpPr>
        <p:spPr>
          <a:xfrm>
            <a:off x="6968586" y="1274308"/>
            <a:ext cx="3298947" cy="369332"/>
          </a:xfrm>
          <a:custGeom>
            <a:avLst/>
            <a:gdLst>
              <a:gd name="connsiteX0" fmla="*/ 0 w 3298947"/>
              <a:gd name="connsiteY0" fmla="*/ 0 h 369332"/>
              <a:gd name="connsiteX1" fmla="*/ 3298947 w 3298947"/>
              <a:gd name="connsiteY1" fmla="*/ 0 h 369332"/>
              <a:gd name="connsiteX2" fmla="*/ 3298947 w 3298947"/>
              <a:gd name="connsiteY2" fmla="*/ 369332 h 369332"/>
              <a:gd name="connsiteX3" fmla="*/ 0 w 3298947"/>
              <a:gd name="connsiteY3" fmla="*/ 369332 h 369332"/>
              <a:gd name="connsiteX4" fmla="*/ 0 w 3298947"/>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8947" h="369332" extrusionOk="0">
                <a:moveTo>
                  <a:pt x="0" y="0"/>
                </a:moveTo>
                <a:cubicBezTo>
                  <a:pt x="375663" y="-113178"/>
                  <a:pt x="1766259" y="-5836"/>
                  <a:pt x="3298947" y="0"/>
                </a:cubicBezTo>
                <a:cubicBezTo>
                  <a:pt x="3287501" y="112943"/>
                  <a:pt x="3273674" y="310755"/>
                  <a:pt x="3298947" y="369332"/>
                </a:cubicBezTo>
                <a:cubicBezTo>
                  <a:pt x="1976975" y="322200"/>
                  <a:pt x="664030" y="503159"/>
                  <a:pt x="0" y="369332"/>
                </a:cubicBezTo>
                <a:cubicBezTo>
                  <a:pt x="3984" y="270622"/>
                  <a:pt x="14612" y="104577"/>
                  <a:pt x="0" y="0"/>
                </a:cubicBezTo>
                <a:close/>
              </a:path>
            </a:pathLst>
          </a:custGeom>
          <a:noFill/>
          <a:ln>
            <a:solidFill>
              <a:schemeClr val="tx1"/>
            </a:solidFill>
            <a:extLst>
              <a:ext uri="{C807C97D-BFC1-408E-A445-0C87EB9F89A2}">
                <ask:lineSketchStyleProps xmlns:ask="http://schemas.microsoft.com/office/drawing/2018/sketchyshapes" sd="3898287067">
                  <a:prstGeom prst="rect">
                    <a:avLst/>
                  </a:prstGeom>
                  <ask:type>
                    <ask:lineSketchCurved/>
                  </ask:type>
                </ask:lineSketchStyleProps>
              </a:ext>
            </a:extLst>
          </a:ln>
        </p:spPr>
        <p:txBody>
          <a:bodyPr wrap="square">
            <a:spAutoFit/>
          </a:bodyPr>
          <a:lstStyle/>
          <a:p>
            <a:r>
              <a:rPr lang="en-US" dirty="0"/>
              <a:t>Re-a</a:t>
            </a:r>
            <a:r>
              <a:rPr lang="en-US" sz="1800" dirty="0">
                <a:solidFill>
                  <a:schemeClr val="tx1"/>
                </a:solidFill>
              </a:rPr>
              <a:t>ccreditation Process</a:t>
            </a:r>
            <a:endParaRPr lang="en-US" dirty="0"/>
          </a:p>
        </p:txBody>
      </p:sp>
    </p:spTree>
    <p:extLst>
      <p:ext uri="{BB962C8B-B14F-4D97-AF65-F5344CB8AC3E}">
        <p14:creationId xmlns:p14="http://schemas.microsoft.com/office/powerpoint/2010/main" val="317240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Accreditation modalities – cont’d</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2" name="Rectangle 1">
            <a:extLst>
              <a:ext uri="{FF2B5EF4-FFF2-40B4-BE49-F238E27FC236}">
                <a16:creationId xmlns:a16="http://schemas.microsoft.com/office/drawing/2014/main" id="{096C97BF-C99C-46FD-A96D-F8A5416E4253}"/>
              </a:ext>
            </a:extLst>
          </p:cNvPr>
          <p:cNvSpPr/>
          <p:nvPr/>
        </p:nvSpPr>
        <p:spPr>
          <a:xfrm>
            <a:off x="635305" y="891606"/>
            <a:ext cx="11317995" cy="5940088"/>
          </a:xfrm>
          <a:prstGeom prst="rect">
            <a:avLst/>
          </a:prstGeom>
        </p:spPr>
        <p:txBody>
          <a:bodyPr wrap="square">
            <a:spAutoFit/>
          </a:bodyPr>
          <a:lstStyle/>
          <a:p>
            <a:pPr marL="342900" indent="-342900" algn="just">
              <a:buFont typeface="Wingdings" panose="05000000000000000000" pitchFamily="2" charset="2"/>
              <a:buChar char="q"/>
            </a:pPr>
            <a:r>
              <a:rPr lang="en-US" sz="2000" b="1" dirty="0">
                <a:latin typeface="+mj-lt"/>
              </a:rPr>
              <a:t>Regular Accreditation:  </a:t>
            </a:r>
            <a:r>
              <a:rPr lang="en-US" sz="2000" dirty="0">
                <a:latin typeface="+mj-lt"/>
              </a:rPr>
              <a:t>Available to entities of all types, sizes, and risk profiles.</a:t>
            </a:r>
          </a:p>
          <a:p>
            <a:pPr algn="just"/>
            <a:endParaRPr lang="en-US" sz="2000" dirty="0">
              <a:latin typeface="+mj-lt"/>
            </a:endParaRPr>
          </a:p>
          <a:p>
            <a:pPr marL="342900" indent="-342900" algn="just">
              <a:buFont typeface="Wingdings" panose="05000000000000000000" pitchFamily="2" charset="2"/>
              <a:buChar char="q"/>
            </a:pPr>
            <a:r>
              <a:rPr lang="en-US" sz="2000" b="1" dirty="0">
                <a:latin typeface="+mj-lt"/>
              </a:rPr>
              <a:t>Streamlined Accreditation: </a:t>
            </a:r>
            <a:r>
              <a:rPr lang="en-US" sz="2000" dirty="0">
                <a:latin typeface="+mj-lt"/>
              </a:rPr>
              <a:t>Designed to support </a:t>
            </a:r>
            <a:r>
              <a:rPr lang="en-US" sz="2000" b="1" dirty="0">
                <a:solidFill>
                  <a:srgbClr val="00B050"/>
                </a:solidFill>
                <a:latin typeface="+mj-lt"/>
              </a:rPr>
              <a:t>smaller entities</a:t>
            </a:r>
            <a:r>
              <a:rPr lang="en-US" sz="2000" dirty="0">
                <a:solidFill>
                  <a:srgbClr val="00B050"/>
                </a:solidFill>
                <a:latin typeface="+mj-lt"/>
              </a:rPr>
              <a:t> </a:t>
            </a:r>
            <a:r>
              <a:rPr lang="en-US" sz="2000" dirty="0">
                <a:latin typeface="+mj-lt"/>
              </a:rPr>
              <a:t>access AF resources; typically available for applicants that </a:t>
            </a:r>
            <a:r>
              <a:rPr lang="en-US" sz="2000" b="1" dirty="0">
                <a:solidFill>
                  <a:srgbClr val="00B050"/>
                </a:solidFill>
                <a:latin typeface="+mj-lt"/>
              </a:rPr>
              <a:t>execute or implement projects that cost up to USD 1 million</a:t>
            </a:r>
            <a:r>
              <a:rPr lang="en-US" sz="2000" dirty="0">
                <a:latin typeface="+mj-lt"/>
              </a:rPr>
              <a:t>; that have a </a:t>
            </a:r>
            <a:r>
              <a:rPr lang="en-US" sz="2000" b="1" dirty="0">
                <a:solidFill>
                  <a:srgbClr val="00B050"/>
                </a:solidFill>
                <a:latin typeface="+mj-lt"/>
              </a:rPr>
              <a:t>staff of up to 25 members </a:t>
            </a:r>
            <a:r>
              <a:rPr lang="en-US" sz="2000" dirty="0">
                <a:latin typeface="+mj-lt"/>
              </a:rPr>
              <a:t>engaged in projects, and that have </a:t>
            </a:r>
            <a:r>
              <a:rPr lang="en-US" sz="2000" b="1" dirty="0">
                <a:solidFill>
                  <a:srgbClr val="00B050"/>
                </a:solidFill>
                <a:latin typeface="+mj-lt"/>
              </a:rPr>
              <a:t>annual administrative expenses of up to USD 1 million.</a:t>
            </a:r>
          </a:p>
          <a:p>
            <a:pPr algn="just"/>
            <a:endParaRPr lang="en-US" sz="2000" dirty="0">
              <a:latin typeface="+mj-lt"/>
            </a:endParaRPr>
          </a:p>
          <a:p>
            <a:pPr marL="342900" indent="-342900" algn="just">
              <a:buFont typeface="Wingdings" panose="05000000000000000000" pitchFamily="2" charset="2"/>
              <a:buChar char="q"/>
            </a:pPr>
            <a:r>
              <a:rPr lang="en-US" sz="2000" b="1" dirty="0">
                <a:latin typeface="+mj-lt"/>
              </a:rPr>
              <a:t>Fast-track Accreditation:</a:t>
            </a:r>
            <a:r>
              <a:rPr lang="en-US" sz="2000" dirty="0">
                <a:latin typeface="+mj-lt"/>
              </a:rPr>
              <a:t> A</a:t>
            </a:r>
            <a:r>
              <a:rPr lang="en-US" sz="2000" dirty="0"/>
              <a:t>vailable to all applicant entities that had been accredited by the GCF within a period of four years prior to the submission of the accreditation application to the Fund.</a:t>
            </a:r>
          </a:p>
          <a:p>
            <a:pPr algn="just"/>
            <a:endParaRPr lang="en-US" sz="2000" dirty="0">
              <a:latin typeface="+mj-lt"/>
            </a:endParaRPr>
          </a:p>
          <a:p>
            <a:pPr marL="342900" indent="-342900" algn="just">
              <a:buFont typeface="Wingdings" panose="05000000000000000000" pitchFamily="2" charset="2"/>
              <a:buChar char="q"/>
            </a:pPr>
            <a:r>
              <a:rPr lang="en-US" sz="2000" b="1" dirty="0"/>
              <a:t>Regular re-accreditation &amp; fast-track re-accreditation: </a:t>
            </a:r>
            <a:r>
              <a:rPr lang="en-US" sz="2000" dirty="0"/>
              <a:t>Allow an entity to renew its accreditation status, either through the Regular Reaccreditation or Fast-Track Reaccreditation modality. </a:t>
            </a:r>
          </a:p>
          <a:p>
            <a:pPr algn="just"/>
            <a:endParaRPr lang="en-US" sz="2000" dirty="0"/>
          </a:p>
          <a:p>
            <a:pPr marL="800100" lvl="1" indent="-342900" algn="just">
              <a:buFont typeface="Courier New" panose="02070309020205020404" pitchFamily="49" charset="0"/>
              <a:buChar char="o"/>
            </a:pPr>
            <a:r>
              <a:rPr lang="en-US" sz="2000" dirty="0"/>
              <a:t>Developed to provide the Panel with a systematic approach to review the sustainability of an applicant’s competencies under the fiduciary standards as well as its potential to address the criteria of the ESP and GP.</a:t>
            </a:r>
          </a:p>
          <a:p>
            <a:pPr marL="800100" lvl="1" indent="-342900" algn="just">
              <a:buFont typeface="Courier New" panose="02070309020205020404" pitchFamily="49" charset="0"/>
              <a:buChar char="o"/>
            </a:pPr>
            <a:endParaRPr lang="en-US" sz="2000" dirty="0">
              <a:latin typeface="+mj-lt"/>
            </a:endParaRPr>
          </a:p>
          <a:p>
            <a:pPr algn="just"/>
            <a:endParaRPr lang="en-US" sz="2000" dirty="0">
              <a:latin typeface="+mj-lt"/>
            </a:endParaRPr>
          </a:p>
          <a:p>
            <a:pPr algn="just"/>
            <a:endParaRPr lang="en-US" sz="2000" dirty="0">
              <a:latin typeface="+mj-lt"/>
            </a:endParaRPr>
          </a:p>
        </p:txBody>
      </p:sp>
    </p:spTree>
    <p:extLst>
      <p:ext uri="{BB962C8B-B14F-4D97-AF65-F5344CB8AC3E}">
        <p14:creationId xmlns:p14="http://schemas.microsoft.com/office/powerpoint/2010/main" val="349918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A1BD8FC-7F25-40A2-889B-DD0AD320BF79}"/>
              </a:ext>
            </a:extLst>
          </p:cNvPr>
          <p:cNvSpPr/>
          <p:nvPr/>
        </p:nvSpPr>
        <p:spPr>
          <a:xfrm>
            <a:off x="1397285" y="2712378"/>
            <a:ext cx="2938409" cy="1058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FF0000"/>
                </a:solidFill>
              </a:rPr>
              <a:t>(Criteria 2-4)</a:t>
            </a:r>
            <a:endParaRPr lang="en-US" dirty="0"/>
          </a:p>
          <a:p>
            <a:pPr algn="ctr"/>
            <a:endParaRPr lang="en-US" dirty="0"/>
          </a:p>
        </p:txBody>
      </p:sp>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Financial and  Management Integrity </a:t>
            </a:r>
          </a:p>
        </p:txBody>
      </p:sp>
      <p:cxnSp>
        <p:nvCxnSpPr>
          <p:cNvPr id="9" name="Straight Connector 8"/>
          <p:cNvCxnSpPr>
            <a:cxnSpLocks/>
          </p:cNvCxnSpPr>
          <p:nvPr/>
        </p:nvCxnSpPr>
        <p:spPr>
          <a:xfrm>
            <a:off x="306945"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graphicFrame>
        <p:nvGraphicFramePr>
          <p:cNvPr id="7" name="Diagram 6">
            <a:extLst>
              <a:ext uri="{FF2B5EF4-FFF2-40B4-BE49-F238E27FC236}">
                <a16:creationId xmlns:a16="http://schemas.microsoft.com/office/drawing/2014/main" id="{D971331D-0724-4868-9CC1-757CD67FE051}"/>
              </a:ext>
            </a:extLst>
          </p:cNvPr>
          <p:cNvGraphicFramePr/>
          <p:nvPr/>
        </p:nvGraphicFramePr>
        <p:xfrm>
          <a:off x="1213318" y="850684"/>
          <a:ext cx="7993297" cy="53855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6578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Internal Control Framework</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4" name="Rectangle 3">
            <a:extLst>
              <a:ext uri="{FF2B5EF4-FFF2-40B4-BE49-F238E27FC236}">
                <a16:creationId xmlns:a16="http://schemas.microsoft.com/office/drawing/2014/main" id="{2E1ED5B5-14A9-4054-B4B9-0C494F82BB68}"/>
              </a:ext>
            </a:extLst>
          </p:cNvPr>
          <p:cNvSpPr/>
          <p:nvPr/>
        </p:nvSpPr>
        <p:spPr>
          <a:xfrm>
            <a:off x="815636" y="2669045"/>
            <a:ext cx="11136707" cy="3170099"/>
          </a:xfrm>
          <a:prstGeom prst="rect">
            <a:avLst/>
          </a:prstGeom>
          <a:solidFill>
            <a:schemeClr val="accent1">
              <a:lumMod val="20000"/>
              <a:lumOff val="80000"/>
            </a:schemeClr>
          </a:solidFill>
        </p:spPr>
        <p:txBody>
          <a:bodyPr wrap="square">
            <a:spAutoFit/>
          </a:bodyPr>
          <a:lstStyle/>
          <a:p>
            <a:pPr marL="285750" indent="-285750">
              <a:buFont typeface="Wingdings" panose="05000000000000000000" pitchFamily="2" charset="2"/>
              <a:buChar char="q"/>
            </a:pPr>
            <a:r>
              <a:rPr lang="en-US" sz="2000" b="1" dirty="0"/>
              <a:t>Payment and Disbursements: </a:t>
            </a:r>
            <a:r>
              <a:rPr lang="en-US" sz="2000" dirty="0"/>
              <a:t>The application and supporting documents should include a demonstration of the organization’s capability to ensure that all payments and disbursements, </a:t>
            </a:r>
            <a:r>
              <a:rPr lang="en-US" sz="2000" b="1" dirty="0"/>
              <a:t>with a particular reference to projects, are properly checked and made only for bona-fide/ approved purposes. </a:t>
            </a:r>
          </a:p>
          <a:p>
            <a:pPr marL="342900" indent="-342900">
              <a:buFont typeface="Arial" panose="020B0604020202020204" pitchFamily="34" charset="0"/>
              <a:buChar char="•"/>
            </a:pPr>
            <a:r>
              <a:rPr lang="en-US" sz="2000" dirty="0"/>
              <a:t>Required basic documents and information are as follows:</a:t>
            </a:r>
          </a:p>
          <a:p>
            <a:pPr marL="800100" lvl="1" indent="-342900">
              <a:buFont typeface="Courier New" panose="02070309020205020404" pitchFamily="49" charset="0"/>
              <a:buChar char="o"/>
            </a:pPr>
            <a:r>
              <a:rPr lang="en-US" sz="2000" dirty="0"/>
              <a:t>A description of the disbursement system and procedures, including the most important steps in processing payments for both projects and other expenditures;</a:t>
            </a:r>
          </a:p>
          <a:p>
            <a:pPr marL="800100" lvl="1" indent="-342900">
              <a:buFont typeface="Courier New" panose="02070309020205020404" pitchFamily="49" charset="0"/>
              <a:buChar char="o"/>
            </a:pPr>
            <a:r>
              <a:rPr lang="en-US" sz="2000" dirty="0"/>
              <a:t>A description of authorized signatories in the payment and disbursement system; and </a:t>
            </a:r>
            <a:endParaRPr lang="en-US" sz="2000" b="1" dirty="0"/>
          </a:p>
          <a:p>
            <a:pPr marL="800100" lvl="1" indent="-342900">
              <a:buFont typeface="Courier New" panose="02070309020205020404" pitchFamily="49" charset="0"/>
              <a:buChar char="o"/>
            </a:pPr>
            <a:r>
              <a:rPr lang="en-US" sz="2000" dirty="0"/>
              <a:t>Evidence of a recent audit, or similar review, related to the disbursements and payments function of projects.</a:t>
            </a:r>
          </a:p>
        </p:txBody>
      </p:sp>
      <p:sp>
        <p:nvSpPr>
          <p:cNvPr id="7" name="Rectangle 6">
            <a:extLst>
              <a:ext uri="{FF2B5EF4-FFF2-40B4-BE49-F238E27FC236}">
                <a16:creationId xmlns:a16="http://schemas.microsoft.com/office/drawing/2014/main" id="{34704881-3A9F-4F3B-9A00-E5C7E113061A}"/>
              </a:ext>
            </a:extLst>
          </p:cNvPr>
          <p:cNvSpPr/>
          <p:nvPr/>
        </p:nvSpPr>
        <p:spPr>
          <a:xfrm>
            <a:off x="602734" y="818803"/>
            <a:ext cx="11136707" cy="1938992"/>
          </a:xfrm>
          <a:prstGeom prst="rect">
            <a:avLst/>
          </a:prstGeom>
        </p:spPr>
        <p:txBody>
          <a:bodyPr wrap="square">
            <a:spAutoFit/>
          </a:bodyPr>
          <a:lstStyle/>
          <a:p>
            <a:pPr marL="285750" indent="-285750">
              <a:buFont typeface="Wingdings" panose="05000000000000000000" pitchFamily="2" charset="2"/>
              <a:buChar char="q"/>
            </a:pPr>
            <a:r>
              <a:rPr lang="en-US" sz="2000" b="1" dirty="0"/>
              <a:t>Elements that require IE applicant elaboration:</a:t>
            </a:r>
          </a:p>
          <a:p>
            <a:pPr marL="285750" indent="-285750">
              <a:buFont typeface="Wingdings" panose="05000000000000000000" pitchFamily="2" charset="2"/>
              <a:buChar char="q"/>
            </a:pPr>
            <a:r>
              <a:rPr lang="en-US" sz="2000" b="1" dirty="0"/>
              <a:t>Accountability: </a:t>
            </a:r>
            <a:r>
              <a:rPr lang="en-US" sz="2000" dirty="0"/>
              <a:t>evidence/confirmation that the internal control framework is operating satisfactorily</a:t>
            </a:r>
          </a:p>
          <a:p>
            <a:pPr marL="285750" indent="-285750">
              <a:buFont typeface="Wingdings" panose="05000000000000000000" pitchFamily="2" charset="2"/>
              <a:buChar char="q"/>
            </a:pPr>
            <a:endParaRPr lang="en-US" sz="2000" dirty="0"/>
          </a:p>
          <a:p>
            <a:pPr marL="800100" lvl="1" indent="-342900">
              <a:buFont typeface="Courier New" panose="02070309020205020404" pitchFamily="49" charset="0"/>
              <a:buChar char="o"/>
            </a:pPr>
            <a:r>
              <a:rPr lang="en-US" sz="2000" dirty="0"/>
              <a:t>Supported by periodic review of the effectiveness of the internal control elements, i.e., internal control reviews carried out by management or by the internal and external auditors.</a:t>
            </a:r>
          </a:p>
          <a:p>
            <a:endParaRPr lang="en-US" sz="2000" b="1" dirty="0"/>
          </a:p>
        </p:txBody>
      </p:sp>
    </p:spTree>
    <p:extLst>
      <p:ext uri="{BB962C8B-B14F-4D97-AF65-F5344CB8AC3E}">
        <p14:creationId xmlns:p14="http://schemas.microsoft.com/office/powerpoint/2010/main" val="128225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5629F2F-C1B5-4C8E-B534-9508E942C871}"/>
              </a:ext>
            </a:extLst>
          </p:cNvPr>
          <p:cNvSpPr/>
          <p:nvPr/>
        </p:nvSpPr>
        <p:spPr>
          <a:xfrm>
            <a:off x="594742" y="3060137"/>
            <a:ext cx="2938409" cy="10582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b="1" dirty="0">
                <a:solidFill>
                  <a:srgbClr val="FF0000"/>
                </a:solidFill>
              </a:rPr>
              <a:t>(Criteria 5-9)</a:t>
            </a:r>
            <a:endParaRPr lang="en-US" dirty="0"/>
          </a:p>
          <a:p>
            <a:pPr algn="ctr"/>
            <a:endParaRPr lang="en-US" dirty="0"/>
          </a:p>
        </p:txBody>
      </p:sp>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Institutional Capacity</a:t>
            </a:r>
          </a:p>
        </p:txBody>
      </p:sp>
      <p:cxnSp>
        <p:nvCxnSpPr>
          <p:cNvPr id="9" name="Straight Connector 8"/>
          <p:cNvCxnSpPr>
            <a:cxnSpLocks/>
          </p:cNvCxnSpPr>
          <p:nvPr/>
        </p:nvCxnSpPr>
        <p:spPr>
          <a:xfrm>
            <a:off x="306945"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graphicFrame>
        <p:nvGraphicFramePr>
          <p:cNvPr id="11" name="Diagram 10">
            <a:extLst>
              <a:ext uri="{FF2B5EF4-FFF2-40B4-BE49-F238E27FC236}">
                <a16:creationId xmlns:a16="http://schemas.microsoft.com/office/drawing/2014/main" id="{68BFB83E-52C3-449A-A99E-AE1D87A48035}"/>
              </a:ext>
            </a:extLst>
          </p:cNvPr>
          <p:cNvGraphicFramePr/>
          <p:nvPr/>
        </p:nvGraphicFramePr>
        <p:xfrm>
          <a:off x="2824236" y="1081439"/>
          <a:ext cx="7993297" cy="53855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3319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A1BD8FC-7F25-40A2-889B-DD0AD320BF79}"/>
              </a:ext>
            </a:extLst>
          </p:cNvPr>
          <p:cNvSpPr/>
          <p:nvPr/>
        </p:nvSpPr>
        <p:spPr>
          <a:xfrm>
            <a:off x="1376736" y="3784264"/>
            <a:ext cx="2938409" cy="1058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FF0000"/>
                </a:solidFill>
              </a:rPr>
              <a:t>(Criteria 10-12)</a:t>
            </a:r>
            <a:endParaRPr lang="en-US" dirty="0"/>
          </a:p>
          <a:p>
            <a:pPr algn="ctr"/>
            <a:endParaRPr lang="en-US" dirty="0"/>
          </a:p>
        </p:txBody>
      </p:sp>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Transparency, Self-investigative  </a:t>
            </a:r>
            <a:br>
              <a:rPr lang="en-US" sz="3500" b="1" dirty="0">
                <a:solidFill>
                  <a:schemeClr val="tx1"/>
                </a:solidFill>
                <a:effectLst>
                  <a:outerShdw blurRad="38100" dist="38100" dir="2700000" algn="tl">
                    <a:srgbClr val="000000">
                      <a:alpha val="43137"/>
                    </a:srgbClr>
                  </a:outerShdw>
                </a:effectLst>
              </a:rPr>
            </a:br>
            <a:r>
              <a:rPr lang="en-US" sz="3500" b="1" dirty="0">
                <a:solidFill>
                  <a:schemeClr val="tx1"/>
                </a:solidFill>
                <a:effectLst>
                  <a:outerShdw blurRad="38100" dist="38100" dir="2700000" algn="tl">
                    <a:srgbClr val="000000">
                      <a:alpha val="43137"/>
                    </a:srgbClr>
                  </a:outerShdw>
                </a:effectLst>
              </a:rPr>
              <a:t>Powers, Anti-corruption measures and mechanism to address E&amp;S and gender complaints</a:t>
            </a:r>
          </a:p>
        </p:txBody>
      </p: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graphicFrame>
        <p:nvGraphicFramePr>
          <p:cNvPr id="2" name="Diagram 1">
            <a:extLst>
              <a:ext uri="{FF2B5EF4-FFF2-40B4-BE49-F238E27FC236}">
                <a16:creationId xmlns:a16="http://schemas.microsoft.com/office/drawing/2014/main" id="{813EFF02-3A3A-49FA-9C10-68476307EF1E}"/>
              </a:ext>
            </a:extLst>
          </p:cNvPr>
          <p:cNvGraphicFramePr/>
          <p:nvPr/>
        </p:nvGraphicFramePr>
        <p:xfrm>
          <a:off x="3901849" y="2421175"/>
          <a:ext cx="5003245" cy="37844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59750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Commitment to abide by Fund’s ESP and GP </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4" name="Rectangle 3">
            <a:extLst>
              <a:ext uri="{FF2B5EF4-FFF2-40B4-BE49-F238E27FC236}">
                <a16:creationId xmlns:a16="http://schemas.microsoft.com/office/drawing/2014/main" id="{2E1ED5B5-14A9-4054-B4B9-0C494F82BB68}"/>
              </a:ext>
            </a:extLst>
          </p:cNvPr>
          <p:cNvSpPr/>
          <p:nvPr/>
        </p:nvSpPr>
        <p:spPr>
          <a:xfrm>
            <a:off x="445693" y="5023534"/>
            <a:ext cx="11136707" cy="1015663"/>
          </a:xfrm>
          <a:prstGeom prst="rect">
            <a:avLst/>
          </a:prstGeom>
          <a:solidFill>
            <a:schemeClr val="accent1">
              <a:lumMod val="20000"/>
              <a:lumOff val="80000"/>
            </a:schemeClr>
          </a:solidFill>
        </p:spPr>
        <p:txBody>
          <a:bodyPr wrap="square">
            <a:spAutoFit/>
          </a:bodyPr>
          <a:lstStyle/>
          <a:p>
            <a:pPr marL="285750" indent="-285750">
              <a:buFont typeface="Wingdings" panose="05000000000000000000" pitchFamily="2" charset="2"/>
              <a:buChar char="q"/>
            </a:pPr>
            <a:r>
              <a:rPr lang="en-US" sz="2000" dirty="0"/>
              <a:t>The IE applicant demonstrates, in a written/official statement issued at the highest managerial level, its commitment to </a:t>
            </a:r>
            <a:r>
              <a:rPr lang="en-US" sz="2000" b="1" dirty="0"/>
              <a:t>abide by</a:t>
            </a:r>
            <a:r>
              <a:rPr lang="en-US" sz="2000" dirty="0"/>
              <a:t> the ESP and GP in all projects/</a:t>
            </a:r>
            <a:r>
              <a:rPr lang="en-US" sz="2000" dirty="0" err="1"/>
              <a:t>programmes</a:t>
            </a:r>
            <a:r>
              <a:rPr lang="en-US" sz="2000" dirty="0"/>
              <a:t> funded by the Fund.</a:t>
            </a:r>
          </a:p>
          <a:p>
            <a:pPr marL="285750" indent="-285750">
              <a:buFont typeface="Wingdings" panose="05000000000000000000" pitchFamily="2" charset="2"/>
              <a:buChar char="q"/>
            </a:pPr>
            <a:endParaRPr lang="en-US" sz="2000" dirty="0"/>
          </a:p>
        </p:txBody>
      </p:sp>
      <p:sp>
        <p:nvSpPr>
          <p:cNvPr id="7" name="Rectangle 6">
            <a:extLst>
              <a:ext uri="{FF2B5EF4-FFF2-40B4-BE49-F238E27FC236}">
                <a16:creationId xmlns:a16="http://schemas.microsoft.com/office/drawing/2014/main" id="{34704881-3A9F-4F3B-9A00-E5C7E113061A}"/>
              </a:ext>
            </a:extLst>
          </p:cNvPr>
          <p:cNvSpPr/>
          <p:nvPr/>
        </p:nvSpPr>
        <p:spPr>
          <a:xfrm>
            <a:off x="527646" y="1220530"/>
            <a:ext cx="11136707" cy="3477875"/>
          </a:xfrm>
          <a:prstGeom prst="rect">
            <a:avLst/>
          </a:prstGeom>
        </p:spPr>
        <p:txBody>
          <a:bodyPr wrap="square">
            <a:spAutoFit/>
          </a:bodyPr>
          <a:lstStyle/>
          <a:p>
            <a:pPr marL="285750" indent="-285750">
              <a:buFont typeface="Wingdings" panose="05000000000000000000" pitchFamily="2" charset="2"/>
              <a:buChar char="q"/>
            </a:pPr>
            <a:r>
              <a:rPr lang="en-US" sz="2000" dirty="0"/>
              <a:t>The ESP and GP is operationalized at the Fund level at two key stages: </a:t>
            </a:r>
          </a:p>
          <a:p>
            <a:pPr marL="800100" lvl="1" indent="-342900">
              <a:buFont typeface="Courier New" panose="02070309020205020404" pitchFamily="49" charset="0"/>
              <a:buChar char="o"/>
            </a:pPr>
            <a:r>
              <a:rPr lang="en-US" sz="2000" b="1" dirty="0"/>
              <a:t>During the process of accrediting Implementing Entities (IEs); </a:t>
            </a:r>
            <a:r>
              <a:rPr lang="en-US" sz="2000" dirty="0"/>
              <a:t>and </a:t>
            </a:r>
          </a:p>
          <a:p>
            <a:pPr marL="800100" lvl="1" indent="-342900">
              <a:buFont typeface="Courier New" panose="02070309020205020404" pitchFamily="49" charset="0"/>
              <a:buChar char="o"/>
            </a:pPr>
            <a:r>
              <a:rPr lang="en-US" sz="2000" dirty="0"/>
              <a:t>During the process of project and </a:t>
            </a:r>
            <a:r>
              <a:rPr lang="en-US" sz="2000" dirty="0" err="1"/>
              <a:t>programme</a:t>
            </a:r>
            <a:r>
              <a:rPr lang="en-US" sz="2000" dirty="0"/>
              <a:t> review</a:t>
            </a:r>
          </a:p>
          <a:p>
            <a:endParaRPr lang="en-US" sz="2000" dirty="0"/>
          </a:p>
          <a:p>
            <a:pPr marL="285750" indent="-285750">
              <a:buFont typeface="Wingdings" panose="05000000000000000000" pitchFamily="2" charset="2"/>
              <a:buChar char="q"/>
            </a:pPr>
            <a:r>
              <a:rPr lang="en-US" sz="2000" dirty="0"/>
              <a:t>During the accreditation process, the Accreditation Panel will assess whether the IE has the capacity and commitment to address environmental and social risks, and whether a grievance mechanism is available in order to either be accredited or to maintain accreditation.</a:t>
            </a:r>
          </a:p>
          <a:p>
            <a:pPr marL="285750" indent="-285750">
              <a:buFont typeface="Wingdings" panose="05000000000000000000" pitchFamily="2" charset="2"/>
              <a:buChar char="q"/>
            </a:pPr>
            <a:endParaRPr lang="en-US" sz="2000" b="1" dirty="0"/>
          </a:p>
          <a:p>
            <a:pPr marL="285750" indent="-285750">
              <a:buFont typeface="Wingdings" panose="05000000000000000000" pitchFamily="2" charset="2"/>
              <a:buChar char="q"/>
            </a:pPr>
            <a:r>
              <a:rPr lang="en-US" sz="2000" dirty="0"/>
              <a:t>The IEs are responsible for the environmental and social risk management of projects/</a:t>
            </a:r>
            <a:r>
              <a:rPr lang="en-US" sz="2000" dirty="0" err="1"/>
              <a:t>programmes</a:t>
            </a:r>
            <a:r>
              <a:rPr lang="en-US" sz="2000" dirty="0"/>
              <a:t> under their supervision.</a:t>
            </a:r>
          </a:p>
          <a:p>
            <a:endParaRPr lang="en-US" sz="2000" b="1" dirty="0"/>
          </a:p>
        </p:txBody>
      </p:sp>
    </p:spTree>
    <p:extLst>
      <p:ext uri="{BB962C8B-B14F-4D97-AF65-F5344CB8AC3E}">
        <p14:creationId xmlns:p14="http://schemas.microsoft.com/office/powerpoint/2010/main" val="127054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AML/CFT requirements</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5" name="Rectangle 4">
            <a:extLst>
              <a:ext uri="{FF2B5EF4-FFF2-40B4-BE49-F238E27FC236}">
                <a16:creationId xmlns:a16="http://schemas.microsoft.com/office/drawing/2014/main" id="{ADA78651-25F4-4C50-8446-509542B7433E}"/>
              </a:ext>
            </a:extLst>
          </p:cNvPr>
          <p:cNvSpPr/>
          <p:nvPr/>
        </p:nvSpPr>
        <p:spPr>
          <a:xfrm>
            <a:off x="708659" y="776569"/>
            <a:ext cx="10091450" cy="2346796"/>
          </a:xfrm>
          <a:prstGeom prst="rect">
            <a:avLst/>
          </a:prstGeom>
        </p:spPr>
        <p:txBody>
          <a:bodyPr wrap="square">
            <a:spAutoFit/>
          </a:bodyPr>
          <a:lstStyle/>
          <a:p>
            <a:endParaRPr lang="en-US" sz="1100" dirty="0">
              <a:solidFill>
                <a:srgbClr val="000000"/>
              </a:solidFill>
              <a:latin typeface="Arial" panose="020B0604020202020204" pitchFamily="34" charset="0"/>
            </a:endParaRPr>
          </a:p>
          <a:p>
            <a:pPr marL="342900" indent="-342900" algn="just">
              <a:lnSpc>
                <a:spcPct val="90000"/>
              </a:lnSpc>
              <a:spcBef>
                <a:spcPts val="1100"/>
              </a:spcBef>
              <a:buFont typeface="Wingdings" panose="05000000000000000000" pitchFamily="2" charset="2"/>
              <a:buChar char="q"/>
            </a:pPr>
            <a:r>
              <a:rPr lang="en-US" sz="2000" b="1" dirty="0">
                <a:solidFill>
                  <a:srgbClr val="0070C0"/>
                </a:solidFill>
              </a:rPr>
              <a:t>Anti Money Laundering (AML) and Countering the Financing of Terrorism (CFT) </a:t>
            </a:r>
            <a:r>
              <a:rPr lang="en-US" sz="2000" b="1" dirty="0"/>
              <a:t>:“examples of supporting documentation” related to the “internal control framework”, “procurement” and “policies and framework to deal with financial mismanagement” criteria in the accreditation application form (</a:t>
            </a:r>
            <a:r>
              <a:rPr lang="en-US" sz="2000" dirty="0">
                <a:solidFill>
                  <a:srgbClr val="FF0000"/>
                </a:solidFill>
              </a:rPr>
              <a:t>Criteria 3 (b); 5(a); 10 (c)</a:t>
            </a:r>
            <a:r>
              <a:rPr lang="en-US" sz="2000" b="1" dirty="0"/>
              <a:t>) </a:t>
            </a:r>
          </a:p>
          <a:p>
            <a:pPr algn="just">
              <a:lnSpc>
                <a:spcPct val="90000"/>
              </a:lnSpc>
              <a:spcBef>
                <a:spcPts val="1100"/>
              </a:spcBef>
            </a:pPr>
            <a:endParaRPr lang="en-US" sz="2000" b="1" dirty="0"/>
          </a:p>
          <a:p>
            <a:pPr marL="342900" indent="-342900" algn="just">
              <a:lnSpc>
                <a:spcPct val="90000"/>
              </a:lnSpc>
              <a:spcBef>
                <a:spcPts val="1100"/>
              </a:spcBef>
              <a:buFont typeface="Wingdings" panose="05000000000000000000" pitchFamily="2" charset="2"/>
              <a:buChar char="q"/>
            </a:pPr>
            <a:r>
              <a:rPr lang="en-US" sz="2000" b="1" dirty="0"/>
              <a:t>The documentation needed to meet these requirements include: </a:t>
            </a:r>
          </a:p>
        </p:txBody>
      </p:sp>
      <p:graphicFrame>
        <p:nvGraphicFramePr>
          <p:cNvPr id="2" name="Diagram 1">
            <a:extLst>
              <a:ext uri="{FF2B5EF4-FFF2-40B4-BE49-F238E27FC236}">
                <a16:creationId xmlns:a16="http://schemas.microsoft.com/office/drawing/2014/main" id="{91191FBC-470B-48F9-B802-29B6760A39BC}"/>
              </a:ext>
            </a:extLst>
          </p:cNvPr>
          <p:cNvGraphicFramePr/>
          <p:nvPr/>
        </p:nvGraphicFramePr>
        <p:xfrm>
          <a:off x="1548543" y="2897842"/>
          <a:ext cx="8848333" cy="39295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4813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12574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Relevant Resources </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5" name="Rectangle 4">
            <a:extLst>
              <a:ext uri="{FF2B5EF4-FFF2-40B4-BE49-F238E27FC236}">
                <a16:creationId xmlns:a16="http://schemas.microsoft.com/office/drawing/2014/main" id="{ADA78651-25F4-4C50-8446-509542B7433E}"/>
              </a:ext>
            </a:extLst>
          </p:cNvPr>
          <p:cNvSpPr/>
          <p:nvPr/>
        </p:nvSpPr>
        <p:spPr>
          <a:xfrm>
            <a:off x="821675" y="1034001"/>
            <a:ext cx="10091450" cy="5973430"/>
          </a:xfrm>
          <a:prstGeom prst="rect">
            <a:avLst/>
          </a:prstGeom>
        </p:spPr>
        <p:txBody>
          <a:bodyPr wrap="square">
            <a:spAutoFit/>
          </a:bodyPr>
          <a:lstStyle/>
          <a:p>
            <a:endParaRPr lang="en-US" sz="1100" dirty="0">
              <a:solidFill>
                <a:srgbClr val="000000"/>
              </a:solidFill>
              <a:latin typeface="Arial" panose="020B0604020202020204" pitchFamily="34" charset="0"/>
            </a:endParaRPr>
          </a:p>
          <a:p>
            <a:pPr marL="342900" indent="-342900" algn="just">
              <a:lnSpc>
                <a:spcPct val="90000"/>
              </a:lnSpc>
              <a:spcBef>
                <a:spcPts val="1100"/>
              </a:spcBef>
              <a:buFont typeface="Wingdings" panose="05000000000000000000" pitchFamily="2" charset="2"/>
              <a:buChar char="q"/>
            </a:pPr>
            <a:r>
              <a:rPr lang="en-US" sz="2000" b="1" dirty="0">
                <a:hlinkClick r:id="rId4"/>
              </a:rPr>
              <a:t>Regular Accreditation Application Guidance document  </a:t>
            </a:r>
            <a:r>
              <a:rPr lang="en-US" sz="2000" b="1" dirty="0"/>
              <a:t>(English,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4"/>
              </a:rPr>
              <a:t>Fast-track Accreditation Application Guidance document</a:t>
            </a:r>
            <a:r>
              <a:rPr lang="en-US" sz="2000" b="1" dirty="0"/>
              <a:t> (English,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4"/>
              </a:rPr>
              <a:t>Regular Reaccreditation Application Guidance document </a:t>
            </a:r>
            <a:r>
              <a:rPr lang="en-US" sz="2000" b="1" dirty="0"/>
              <a:t>(English,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4"/>
              </a:rPr>
              <a:t>Fast-track Re-accreditation Application </a:t>
            </a:r>
            <a:r>
              <a:rPr lang="en-US" sz="2000" b="1">
                <a:hlinkClick r:id="rId4"/>
              </a:rPr>
              <a:t>Guidance document</a:t>
            </a:r>
            <a:r>
              <a:rPr lang="en-US" sz="2000" b="1"/>
              <a:t> </a:t>
            </a:r>
            <a:r>
              <a:rPr lang="en-US" sz="2000" b="1" dirty="0"/>
              <a:t>(English,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5"/>
              </a:rPr>
              <a:t>Guidance on Accreditation Standards </a:t>
            </a:r>
            <a:r>
              <a:rPr lang="en-US" sz="2000" b="1" dirty="0"/>
              <a:t>(English,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6"/>
              </a:rPr>
              <a:t>The Re-accreditation Process</a:t>
            </a:r>
            <a:r>
              <a:rPr lang="en-US" sz="2000" b="1" dirty="0"/>
              <a:t> (English, French &amp; Spanish)</a:t>
            </a:r>
          </a:p>
          <a:p>
            <a:pPr marL="342900" indent="-342900" algn="just">
              <a:lnSpc>
                <a:spcPct val="90000"/>
              </a:lnSpc>
              <a:spcBef>
                <a:spcPts val="1100"/>
              </a:spcBef>
              <a:buFont typeface="Wingdings" panose="05000000000000000000" pitchFamily="2" charset="2"/>
              <a:buChar char="q"/>
            </a:pPr>
            <a:r>
              <a:rPr lang="en-US" sz="2000" b="1" dirty="0">
                <a:solidFill>
                  <a:schemeClr val="accent1"/>
                </a:solidFill>
                <a:hlinkClick r:id="rId7">
                  <a:extLst>
                    <a:ext uri="{A12FA001-AC4F-418D-AE19-62706E023703}">
                      <ahyp:hlinkClr xmlns:ahyp="http://schemas.microsoft.com/office/drawing/2018/hyperlinkcolor" val="tx"/>
                    </a:ext>
                  </a:extLst>
                </a:hlinkClick>
              </a:rPr>
              <a:t>AF</a:t>
            </a:r>
            <a:r>
              <a:rPr lang="en-US" sz="2000" b="1" dirty="0">
                <a:solidFill>
                  <a:srgbClr val="2A6CB2"/>
                </a:solidFill>
                <a:hlinkClick r:id="rId7">
                  <a:extLst>
                    <a:ext uri="{A12FA001-AC4F-418D-AE19-62706E023703}">
                      <ahyp:hlinkClr xmlns:ahyp="http://schemas.microsoft.com/office/drawing/2018/hyperlinkcolor" val="tx"/>
                    </a:ext>
                  </a:extLst>
                </a:hlinkClick>
              </a:rPr>
              <a:t> </a:t>
            </a:r>
            <a:r>
              <a:rPr lang="en-US" sz="2000" b="1" dirty="0">
                <a:solidFill>
                  <a:schemeClr val="accent1"/>
                </a:solidFill>
                <a:hlinkClick r:id="rId7">
                  <a:extLst>
                    <a:ext uri="{A12FA001-AC4F-418D-AE19-62706E023703}">
                      <ahyp:hlinkClr xmlns:ahyp="http://schemas.microsoft.com/office/drawing/2018/hyperlinkcolor" val="tx"/>
                    </a:ext>
                  </a:extLst>
                </a:hlinkClick>
              </a:rPr>
              <a:t>e-Learning course on Direct Access</a:t>
            </a:r>
            <a:r>
              <a:rPr lang="en-US" sz="2000" b="1" dirty="0">
                <a:solidFill>
                  <a:srgbClr val="2A6CB2"/>
                </a:solidFill>
                <a:hlinkClick r:id="rId7">
                  <a:extLst>
                    <a:ext uri="{A12FA001-AC4F-418D-AE19-62706E023703}">
                      <ahyp:hlinkClr xmlns:ahyp="http://schemas.microsoft.com/office/drawing/2018/hyperlinkcolor" val="tx"/>
                    </a:ext>
                  </a:extLst>
                </a:hlinkClick>
              </a:rPr>
              <a:t> </a:t>
            </a:r>
            <a:r>
              <a:rPr lang="en-US" sz="2000" b="1" dirty="0"/>
              <a:t>(English, French and Spanish)</a:t>
            </a:r>
          </a:p>
          <a:p>
            <a:pPr marL="342900" indent="-342900" algn="just">
              <a:lnSpc>
                <a:spcPct val="90000"/>
              </a:lnSpc>
              <a:spcBef>
                <a:spcPts val="1100"/>
              </a:spcBef>
              <a:buFont typeface="Wingdings" panose="05000000000000000000" pitchFamily="2" charset="2"/>
              <a:buChar char="q"/>
            </a:pPr>
            <a:r>
              <a:rPr lang="en-US" sz="2000" b="1" dirty="0">
                <a:hlinkClick r:id="rId8"/>
              </a:rPr>
              <a:t>AF Environmental and Social Policy </a:t>
            </a:r>
            <a:r>
              <a:rPr lang="en-US" sz="2000" b="1" dirty="0"/>
              <a:t>(English &amp; Spanish; </a:t>
            </a:r>
            <a:r>
              <a:rPr lang="en-US" sz="2000" b="1" i="1" dirty="0"/>
              <a:t>French under translation</a:t>
            </a:r>
            <a:r>
              <a:rPr lang="en-US" sz="2000" b="1" dirty="0"/>
              <a:t>)</a:t>
            </a:r>
          </a:p>
          <a:p>
            <a:pPr marL="342900" indent="-342900" algn="just">
              <a:lnSpc>
                <a:spcPct val="90000"/>
              </a:lnSpc>
              <a:spcBef>
                <a:spcPts val="1100"/>
              </a:spcBef>
              <a:buFont typeface="Wingdings" panose="05000000000000000000" pitchFamily="2" charset="2"/>
              <a:buChar char="q"/>
            </a:pPr>
            <a:r>
              <a:rPr lang="en-US" sz="2000" b="1" dirty="0">
                <a:hlinkClick r:id="rId9"/>
              </a:rPr>
              <a:t>AF Gender Policy </a:t>
            </a:r>
            <a:r>
              <a:rPr lang="en-US" sz="2000" b="1" dirty="0"/>
              <a:t>(updated in March 2021) (English &amp; Spanish; </a:t>
            </a:r>
            <a:r>
              <a:rPr lang="en-US" sz="2000" b="1" i="1" dirty="0"/>
              <a:t>French under translation</a:t>
            </a:r>
            <a:r>
              <a:rPr lang="en-US" sz="2000" b="1" dirty="0"/>
              <a:t>)</a:t>
            </a:r>
          </a:p>
          <a:p>
            <a:pPr marL="342900" indent="-342900" algn="just">
              <a:lnSpc>
                <a:spcPct val="90000"/>
              </a:lnSpc>
              <a:spcBef>
                <a:spcPts val="1100"/>
              </a:spcBef>
              <a:buFont typeface="Wingdings" panose="05000000000000000000" pitchFamily="2" charset="2"/>
              <a:buChar char="q"/>
            </a:pPr>
            <a:r>
              <a:rPr lang="en-US" sz="2000" b="1" dirty="0">
                <a:hlinkClick r:id="rId10"/>
              </a:rPr>
              <a:t>NIE Accreditation Toolkit </a:t>
            </a:r>
            <a:r>
              <a:rPr lang="en-US" sz="2000" b="1" dirty="0"/>
              <a:t>(English &amp; French)</a:t>
            </a:r>
          </a:p>
          <a:p>
            <a:pPr marL="342900" indent="-342900" algn="just">
              <a:lnSpc>
                <a:spcPct val="90000"/>
              </a:lnSpc>
              <a:spcBef>
                <a:spcPts val="1100"/>
              </a:spcBef>
              <a:buFont typeface="Wingdings" panose="05000000000000000000" pitchFamily="2" charset="2"/>
              <a:buChar char="q"/>
            </a:pPr>
            <a:r>
              <a:rPr lang="en-US" sz="2000" b="1" dirty="0">
                <a:solidFill>
                  <a:schemeClr val="accent1"/>
                </a:solidFill>
                <a:hlinkClick r:id="rId11">
                  <a:extLst>
                    <a:ext uri="{A12FA001-AC4F-418D-AE19-62706E023703}">
                      <ahyp:hlinkClr xmlns:ahyp="http://schemas.microsoft.com/office/drawing/2018/hyperlinkcolor" val="tx"/>
                    </a:ext>
                  </a:extLst>
                </a:hlinkClick>
              </a:rPr>
              <a:t>Information Note for Designated Authorities for IE nomination </a:t>
            </a:r>
            <a:endParaRPr lang="en-US" sz="2000" b="1" dirty="0">
              <a:solidFill>
                <a:schemeClr val="accent1"/>
              </a:solidFill>
            </a:endParaRPr>
          </a:p>
          <a:p>
            <a:pPr algn="just">
              <a:lnSpc>
                <a:spcPct val="90000"/>
              </a:lnSpc>
              <a:spcBef>
                <a:spcPts val="1100"/>
              </a:spcBef>
            </a:pPr>
            <a:endParaRPr lang="en-US" sz="2000" b="1" dirty="0"/>
          </a:p>
          <a:p>
            <a:pPr algn="just">
              <a:lnSpc>
                <a:spcPct val="90000"/>
              </a:lnSpc>
              <a:spcBef>
                <a:spcPts val="1100"/>
              </a:spcBef>
            </a:pPr>
            <a:endParaRPr lang="en-US" sz="2000" b="1" dirty="0">
              <a:solidFill>
                <a:srgbClr val="92D050"/>
              </a:solidFill>
            </a:endParaRPr>
          </a:p>
        </p:txBody>
      </p:sp>
    </p:spTree>
    <p:extLst>
      <p:ext uri="{BB962C8B-B14F-4D97-AF65-F5344CB8AC3E}">
        <p14:creationId xmlns:p14="http://schemas.microsoft.com/office/powerpoint/2010/main" val="402489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152400" y="217185"/>
            <a:ext cx="11430000" cy="677725"/>
          </a:xfrm>
        </p:spPr>
        <p:txBody>
          <a:bodyPr vert="horz" lIns="91440" tIns="45720" rIns="91440" bIns="45720" rtlCol="0" anchor="t">
            <a:noAutofit/>
          </a:bodyPr>
          <a:lstStyle/>
          <a:p>
            <a:r>
              <a:rPr lang="en-US" sz="3500" b="1" dirty="0">
                <a:solidFill>
                  <a:schemeClr val="tx1"/>
                </a:solidFill>
                <a:effectLst>
                  <a:outerShdw blurRad="38100" dist="38100" dir="2700000" algn="tl">
                    <a:srgbClr val="000000">
                      <a:alpha val="43137"/>
                    </a:srgbClr>
                  </a:outerShdw>
                </a:effectLst>
              </a:rPr>
              <a:t>Second NIE nomination </a:t>
            </a:r>
          </a:p>
        </p:txBody>
      </p:sp>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4" name="Content Placeholder 3">
            <a:extLst>
              <a:ext uri="{FF2B5EF4-FFF2-40B4-BE49-F238E27FC236}">
                <a16:creationId xmlns:a16="http://schemas.microsoft.com/office/drawing/2014/main" id="{93BB4B3A-9FDB-487A-B332-9AC3870BE53C}"/>
              </a:ext>
            </a:extLst>
          </p:cNvPr>
          <p:cNvSpPr>
            <a:spLocks noGrp="1"/>
          </p:cNvSpPr>
          <p:nvPr>
            <p:ph idx="1"/>
          </p:nvPr>
        </p:nvSpPr>
        <p:spPr>
          <a:xfrm>
            <a:off x="558229" y="4682275"/>
            <a:ext cx="11192723" cy="1898130"/>
          </a:xfrm>
          <a:noFill/>
          <a:ln>
            <a:noFill/>
          </a:ln>
        </p:spPr>
        <p:style>
          <a:lnRef idx="0">
            <a:scrgbClr r="0" g="0" b="0"/>
          </a:lnRef>
          <a:fillRef idx="0">
            <a:scrgbClr r="0" g="0" b="0"/>
          </a:fillRef>
          <a:effectRef idx="0">
            <a:scrgbClr r="0" g="0" b="0"/>
          </a:effectRef>
          <a:fontRef idx="minor">
            <a:schemeClr val="accent3"/>
          </a:fontRef>
        </p:style>
        <p:txBody>
          <a:bodyPr>
            <a:noAutofit/>
          </a:bodyPr>
          <a:lstStyle/>
          <a:p>
            <a:pPr algn="just">
              <a:buFont typeface="Wingdings" panose="05000000000000000000" pitchFamily="2" charset="2"/>
              <a:buChar char="q"/>
            </a:pPr>
            <a:r>
              <a:rPr lang="en-US" sz="1800" b="1" dirty="0">
                <a:solidFill>
                  <a:schemeClr val="accent1"/>
                </a:solidFill>
              </a:rPr>
              <a:t>The decision enables countries to nominate and accredit up to two national implementing entities (NIEs) per country</a:t>
            </a:r>
          </a:p>
          <a:p>
            <a:pPr algn="just">
              <a:buFont typeface="Wingdings" panose="05000000000000000000" pitchFamily="2" charset="2"/>
              <a:buChar char="q"/>
            </a:pPr>
            <a:r>
              <a:rPr lang="en-US" sz="1800" b="1" dirty="0">
                <a:solidFill>
                  <a:schemeClr val="accent1"/>
                </a:solidFill>
              </a:rPr>
              <a:t>It encourages all developing countries, </a:t>
            </a:r>
            <a:r>
              <a:rPr lang="en-US" sz="1800" b="1" dirty="0">
                <a:solidFill>
                  <a:srgbClr val="0070C0"/>
                </a:solidFill>
              </a:rPr>
              <a:t>including those that do not yet have NIEs</a:t>
            </a:r>
            <a:r>
              <a:rPr lang="en-US" sz="1800" b="1" dirty="0">
                <a:solidFill>
                  <a:schemeClr val="accent1"/>
                </a:solidFill>
              </a:rPr>
              <a:t>, to make use of the Direct Access modality to bring potential new entities forward for accreditation and to develop adaptation projects through the modality.</a:t>
            </a:r>
          </a:p>
        </p:txBody>
      </p:sp>
      <p:sp>
        <p:nvSpPr>
          <p:cNvPr id="6" name="Rectangle 5">
            <a:extLst>
              <a:ext uri="{FF2B5EF4-FFF2-40B4-BE49-F238E27FC236}">
                <a16:creationId xmlns:a16="http://schemas.microsoft.com/office/drawing/2014/main" id="{A71FEDC2-4E61-4F00-BF58-3F2566D06DC0}"/>
              </a:ext>
            </a:extLst>
          </p:cNvPr>
          <p:cNvSpPr/>
          <p:nvPr/>
        </p:nvSpPr>
        <p:spPr>
          <a:xfrm>
            <a:off x="558229" y="818803"/>
            <a:ext cx="10972800" cy="646331"/>
          </a:xfrm>
          <a:prstGeom prst="rect">
            <a:avLst/>
          </a:prstGeom>
        </p:spPr>
        <p:txBody>
          <a:bodyPr wrap="square">
            <a:spAutoFit/>
          </a:bodyPr>
          <a:lstStyle/>
          <a:p>
            <a:pPr algn="just">
              <a:buFont typeface="Wingdings" panose="05000000000000000000" pitchFamily="2" charset="2"/>
              <a:buChar char="q"/>
            </a:pPr>
            <a:r>
              <a:rPr lang="en-US" b="1" dirty="0"/>
              <a:t>At the Thirty-sixth AFB Meeting (</a:t>
            </a:r>
            <a:r>
              <a:rPr lang="en-US" u="sng" dirty="0">
                <a:solidFill>
                  <a:srgbClr val="0070C0"/>
                </a:solidFill>
              </a:rPr>
              <a:t>April 2021</a:t>
            </a:r>
            <a:r>
              <a:rPr lang="en-US" b="1" dirty="0"/>
              <a:t>) through </a:t>
            </a:r>
            <a:r>
              <a:rPr lang="en-US" b="1" dirty="0">
                <a:solidFill>
                  <a:schemeClr val="accent1"/>
                </a:solidFill>
              </a:rPr>
              <a:t>Decision B.36/42</a:t>
            </a:r>
            <a:endParaRPr lang="en-US" dirty="0">
              <a:solidFill>
                <a:srgbClr val="000000"/>
              </a:solidFill>
            </a:endParaRPr>
          </a:p>
          <a:p>
            <a:pPr algn="just"/>
            <a:endParaRPr lang="en-US" dirty="0">
              <a:solidFill>
                <a:srgbClr val="000000"/>
              </a:solidFill>
            </a:endParaRPr>
          </a:p>
        </p:txBody>
      </p:sp>
      <p:sp>
        <p:nvSpPr>
          <p:cNvPr id="7" name="Rectangle 6">
            <a:extLst>
              <a:ext uri="{FF2B5EF4-FFF2-40B4-BE49-F238E27FC236}">
                <a16:creationId xmlns:a16="http://schemas.microsoft.com/office/drawing/2014/main" id="{5EA8C989-B342-4FA2-9BDF-8DE9E7678E8D}"/>
              </a:ext>
            </a:extLst>
          </p:cNvPr>
          <p:cNvSpPr/>
          <p:nvPr/>
        </p:nvSpPr>
        <p:spPr>
          <a:xfrm>
            <a:off x="558229" y="1327757"/>
            <a:ext cx="10972800" cy="3139321"/>
          </a:xfrm>
          <a:prstGeom prst="rect">
            <a:avLst/>
          </a:prstGeom>
          <a:solidFill>
            <a:schemeClr val="accent1">
              <a:lumMod val="20000"/>
              <a:lumOff val="80000"/>
            </a:schemeClr>
          </a:solidFill>
        </p:spPr>
        <p:txBody>
          <a:bodyPr wrap="square">
            <a:spAutoFit/>
          </a:bodyPr>
          <a:lstStyle/>
          <a:p>
            <a:pPr algn="just"/>
            <a:r>
              <a:rPr lang="en-US" dirty="0">
                <a:solidFill>
                  <a:srgbClr val="000000"/>
                </a:solidFill>
              </a:rPr>
              <a:t>Having considered the analysis contained in document AFB/B.36/5, the Adaptation Fund Board (the Board) decided: </a:t>
            </a:r>
          </a:p>
          <a:p>
            <a:pPr algn="just"/>
            <a:endParaRPr lang="en-US" b="1" dirty="0">
              <a:solidFill>
                <a:srgbClr val="000000"/>
              </a:solidFill>
            </a:endParaRPr>
          </a:p>
          <a:p>
            <a:pPr algn="just"/>
            <a:r>
              <a:rPr lang="en-US" b="1" dirty="0">
                <a:solidFill>
                  <a:srgbClr val="000000"/>
                </a:solidFill>
              </a:rPr>
              <a:t>(a) To enable the accreditation of </a:t>
            </a:r>
            <a:r>
              <a:rPr lang="en-US" b="1" dirty="0">
                <a:solidFill>
                  <a:srgbClr val="0070C0"/>
                </a:solidFill>
              </a:rPr>
              <a:t>up to two National Implementing Entities (NIEs) per country </a:t>
            </a:r>
            <a:r>
              <a:rPr lang="en-US" b="1" dirty="0">
                <a:solidFill>
                  <a:srgbClr val="000000"/>
                </a:solidFill>
              </a:rPr>
              <a:t>for eligible developing-country Parties, and to request the secretariat to reflect that change in the Operational Policies and Guidelines (OPG) and to submit the revised OPG for consideration by the Board at its thirty-seventh meeting; </a:t>
            </a:r>
          </a:p>
          <a:p>
            <a:pPr algn="just"/>
            <a:endParaRPr lang="en-US" b="1" dirty="0">
              <a:solidFill>
                <a:srgbClr val="000000"/>
              </a:solidFill>
            </a:endParaRPr>
          </a:p>
          <a:p>
            <a:pPr algn="just"/>
            <a:r>
              <a:rPr lang="en-US" b="1" dirty="0">
                <a:solidFill>
                  <a:srgbClr val="000000"/>
                </a:solidFill>
              </a:rPr>
              <a:t>(b) To strongly encourage countries to make use of the direct access modality  of the Adaptation Fund in order to enhance national capacity and country ownership, including, whenever possible, through the accreditation of NIEs and the submission of projects through the same. </a:t>
            </a:r>
            <a:endParaRPr lang="en-US" b="1" dirty="0"/>
          </a:p>
        </p:txBody>
      </p:sp>
    </p:spTree>
    <p:extLst>
      <p:ext uri="{BB962C8B-B14F-4D97-AF65-F5344CB8AC3E}">
        <p14:creationId xmlns:p14="http://schemas.microsoft.com/office/powerpoint/2010/main" val="256690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cxnSpLocks/>
          </p:cNvCxnSpPr>
          <p:nvPr/>
        </p:nvCxnSpPr>
        <p:spPr>
          <a:xfrm>
            <a:off x="247059" y="818803"/>
            <a:ext cx="9863433" cy="0"/>
          </a:xfrm>
          <a:prstGeom prst="line">
            <a:avLst/>
          </a:prstGeom>
          <a:ln w="25400">
            <a:solidFill>
              <a:srgbClr val="B7E71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0089E3-D57E-4920-836F-6B78181CD85C}"/>
              </a:ext>
            </a:extLst>
          </p:cNvPr>
          <p:cNvPicPr>
            <a:picLocks noChangeAspect="1"/>
          </p:cNvPicPr>
          <p:nvPr/>
        </p:nvPicPr>
        <p:blipFill>
          <a:blip r:embed="rId3"/>
          <a:stretch>
            <a:fillRect/>
          </a:stretch>
        </p:blipFill>
        <p:spPr>
          <a:xfrm>
            <a:off x="10267533" y="30656"/>
            <a:ext cx="1897713" cy="1003345"/>
          </a:xfrm>
          <a:prstGeom prst="rect">
            <a:avLst/>
          </a:prstGeom>
        </p:spPr>
      </p:pic>
      <p:sp>
        <p:nvSpPr>
          <p:cNvPr id="4" name="Content Placeholder 3">
            <a:extLst>
              <a:ext uri="{FF2B5EF4-FFF2-40B4-BE49-F238E27FC236}">
                <a16:creationId xmlns:a16="http://schemas.microsoft.com/office/drawing/2014/main" id="{93BB4B3A-9FDB-487A-B332-9AC3870BE53C}"/>
              </a:ext>
            </a:extLst>
          </p:cNvPr>
          <p:cNvSpPr>
            <a:spLocks noGrp="1"/>
          </p:cNvSpPr>
          <p:nvPr>
            <p:ph idx="1"/>
          </p:nvPr>
        </p:nvSpPr>
        <p:spPr>
          <a:xfrm>
            <a:off x="738543" y="1034001"/>
            <a:ext cx="11192723" cy="4625479"/>
          </a:xfrm>
        </p:spPr>
        <p:txBody>
          <a:bodyPr>
            <a:noAutofit/>
          </a:bodyPr>
          <a:lstStyle/>
          <a:p>
            <a:pPr marL="0" indent="0" algn="just">
              <a:buNone/>
            </a:pPr>
            <a:endParaRPr lang="en-US" sz="5500" dirty="0"/>
          </a:p>
          <a:p>
            <a:pPr marL="0" indent="0" algn="just">
              <a:buNone/>
            </a:pPr>
            <a:endParaRPr lang="en-US" sz="5500" dirty="0"/>
          </a:p>
          <a:p>
            <a:pPr marL="0" indent="0" algn="ctr">
              <a:buNone/>
            </a:pPr>
            <a:r>
              <a:rPr lang="en-US" sz="5500" dirty="0"/>
              <a:t>THANK YOU </a:t>
            </a:r>
          </a:p>
        </p:txBody>
      </p:sp>
    </p:spTree>
    <p:extLst>
      <p:ext uri="{BB962C8B-B14F-4D97-AF65-F5344CB8AC3E}">
        <p14:creationId xmlns:p14="http://schemas.microsoft.com/office/powerpoint/2010/main" val="270205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6565218C03D740B7AE338C0A6160D1" ma:contentTypeVersion="10" ma:contentTypeDescription="Create a new document." ma:contentTypeScope="" ma:versionID="8d5952250f8f75f414eb6e9b7349e65f">
  <xsd:schema xmlns:xsd="http://www.w3.org/2001/XMLSchema" xmlns:xs="http://www.w3.org/2001/XMLSchema" xmlns:p="http://schemas.microsoft.com/office/2006/metadata/properties" xmlns:ns3="a1548ded-2984-4738-9352-09193bf76fb9" targetNamespace="http://schemas.microsoft.com/office/2006/metadata/properties" ma:root="true" ma:fieldsID="4b86c6251cc345a0eeb5591b10edef53" ns3:_="">
    <xsd:import namespace="a1548ded-2984-4738-9352-09193bf76fb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548ded-2984-4738-9352-09193bf76f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DFAD9F-3436-49E8-B087-1A341EFB61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548ded-2984-4738-9352-09193bf76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580C66-2CC6-4041-BEDC-9762F3F009D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006E6C6-8BC1-4845-A5CE-11CFF09B8B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5267</TotalTime>
  <Words>1695</Words>
  <Application>Microsoft Office PowerPoint</Application>
  <PresentationFormat>Widescreen</PresentationFormat>
  <Paragraphs>172</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Corbel</vt:lpstr>
      <vt:lpstr>Courier New</vt:lpstr>
      <vt:lpstr>Wingdings</vt:lpstr>
      <vt:lpstr>Ecology 16x9</vt:lpstr>
      <vt:lpstr>Overview of AF Accreditation process and requirements for a second NIE   </vt:lpstr>
      <vt:lpstr>Background to the AF Accreditation Process</vt:lpstr>
      <vt:lpstr>AF Accreditation portfolio to date</vt:lpstr>
      <vt:lpstr>AF Accreditation Process</vt:lpstr>
      <vt:lpstr>Parties of the Accreditation Process</vt:lpstr>
      <vt:lpstr>Accreditation modalities</vt:lpstr>
      <vt:lpstr>Accreditation modalities – cont’d</vt:lpstr>
      <vt:lpstr>Financial and  Management Integrity </vt:lpstr>
      <vt:lpstr>Internal Control Framework</vt:lpstr>
      <vt:lpstr>Institutional Capacity</vt:lpstr>
      <vt:lpstr>Transparency, Self-investigative   Powers, Anti-corruption measures and mechanism to address E&amp;S and gender complaints</vt:lpstr>
      <vt:lpstr>Commitment to abide by Fund’s ESP and GP </vt:lpstr>
      <vt:lpstr>AML/CFT requirements</vt:lpstr>
      <vt:lpstr>Relevant Resources </vt:lpstr>
      <vt:lpstr>Second NIE nomination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Adaptation Fund is delivering impacts on the ground</dc:title>
  <dc:creator>Bianka Kretschmer</dc:creator>
  <cp:lastModifiedBy>Silvia Mancini</cp:lastModifiedBy>
  <cp:revision>25</cp:revision>
  <dcterms:created xsi:type="dcterms:W3CDTF">2020-02-09T08:48:17Z</dcterms:created>
  <dcterms:modified xsi:type="dcterms:W3CDTF">2022-06-21T20:59:54Z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0x010100CC6565218C03D740B7AE338C0A6160D1</vt:lpwstr>
  </property>
</Properties>
</file>